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8"/>
  </p:notesMasterIdLst>
  <p:handoutMasterIdLst>
    <p:handoutMasterId r:id="rId59"/>
  </p:handoutMasterIdLst>
  <p:sldIdLst>
    <p:sldId id="264" r:id="rId2"/>
    <p:sldId id="305" r:id="rId3"/>
    <p:sldId id="310" r:id="rId4"/>
    <p:sldId id="294" r:id="rId5"/>
    <p:sldId id="295" r:id="rId6"/>
    <p:sldId id="314" r:id="rId7"/>
    <p:sldId id="296" r:id="rId8"/>
    <p:sldId id="297" r:id="rId9"/>
    <p:sldId id="306" r:id="rId10"/>
    <p:sldId id="315" r:id="rId11"/>
    <p:sldId id="307" r:id="rId12"/>
    <p:sldId id="321" r:id="rId13"/>
    <p:sldId id="308" r:id="rId14"/>
    <p:sldId id="309" r:id="rId15"/>
    <p:sldId id="311" r:id="rId16"/>
    <p:sldId id="312" r:id="rId17"/>
    <p:sldId id="267" r:id="rId18"/>
    <p:sldId id="274" r:id="rId19"/>
    <p:sldId id="316" r:id="rId20"/>
    <p:sldId id="276" r:id="rId21"/>
    <p:sldId id="277" r:id="rId22"/>
    <p:sldId id="278" r:id="rId23"/>
    <p:sldId id="279" r:id="rId24"/>
    <p:sldId id="280" r:id="rId25"/>
    <p:sldId id="317" r:id="rId26"/>
    <p:sldId id="318" r:id="rId27"/>
    <p:sldId id="281" r:id="rId28"/>
    <p:sldId id="292" r:id="rId29"/>
    <p:sldId id="288" r:id="rId30"/>
    <p:sldId id="289" r:id="rId31"/>
    <p:sldId id="293" r:id="rId32"/>
    <p:sldId id="299" r:id="rId33"/>
    <p:sldId id="303" r:id="rId34"/>
    <p:sldId id="304" r:id="rId35"/>
    <p:sldId id="302" r:id="rId36"/>
    <p:sldId id="301" r:id="rId37"/>
    <p:sldId id="300" r:id="rId38"/>
    <p:sldId id="283" r:id="rId39"/>
    <p:sldId id="320" r:id="rId40"/>
    <p:sldId id="265" r:id="rId41"/>
    <p:sldId id="266" r:id="rId42"/>
    <p:sldId id="323" r:id="rId43"/>
    <p:sldId id="268" r:id="rId44"/>
    <p:sldId id="269" r:id="rId45"/>
    <p:sldId id="271" r:id="rId46"/>
    <p:sldId id="324" r:id="rId47"/>
    <p:sldId id="325" r:id="rId48"/>
    <p:sldId id="284" r:id="rId49"/>
    <p:sldId id="326" r:id="rId50"/>
    <p:sldId id="327" r:id="rId51"/>
    <p:sldId id="328" r:id="rId52"/>
    <p:sldId id="287" r:id="rId53"/>
    <p:sldId id="329" r:id="rId54"/>
    <p:sldId id="290" r:id="rId55"/>
    <p:sldId id="382" r:id="rId56"/>
    <p:sldId id="383" r:id="rId57"/>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8" autoAdjust="0"/>
    <p:restoredTop sz="94590" autoAdjust="0"/>
  </p:normalViewPr>
  <p:slideViewPr>
    <p:cSldViewPr>
      <p:cViewPr varScale="1">
        <p:scale>
          <a:sx n="78" d="100"/>
          <a:sy n="78" d="100"/>
        </p:scale>
        <p:origin x="158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296785EE-A613-450A-80EB-2D93E2E2CCEF}" type="slidenum">
              <a:rPr lang="fr-FR"/>
              <a:pPr>
                <a:defRPr/>
              </a:pPr>
              <a:t>‹N°›</a:t>
            </a:fld>
            <a:endParaRPr lang="fr-FR"/>
          </a:p>
        </p:txBody>
      </p:sp>
    </p:spTree>
    <p:extLst>
      <p:ext uri="{BB962C8B-B14F-4D97-AF65-F5344CB8AC3E}">
        <p14:creationId xmlns:p14="http://schemas.microsoft.com/office/powerpoint/2010/main" val="9084773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5604"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27CEE7E7-BC92-4BBE-8C05-46D473984F35}" type="slidenum">
              <a:rPr lang="fr-FR"/>
              <a:pPr>
                <a:defRPr/>
              </a:pPr>
              <a:t>‹N°›</a:t>
            </a:fld>
            <a:endParaRPr lang="fr-FR"/>
          </a:p>
        </p:txBody>
      </p:sp>
    </p:spTree>
    <p:extLst>
      <p:ext uri="{BB962C8B-B14F-4D97-AF65-F5344CB8AC3E}">
        <p14:creationId xmlns:p14="http://schemas.microsoft.com/office/powerpoint/2010/main" val="242174421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594EF102-A5C4-4DEF-B528-41B96E37B43C}" type="slidenum">
              <a:rPr lang="en-GB" altLang="fr-FR" smtClean="0"/>
              <a:pPr eaLnBrk="1" hangingPunct="1">
                <a:spcBef>
                  <a:spcPct val="0"/>
                </a:spcBef>
              </a:pPr>
              <a:t>3</a:t>
            </a:fld>
            <a:endParaRPr lang="en-GB" altLang="fr-FR"/>
          </a:p>
        </p:txBody>
      </p:sp>
      <p:sp>
        <p:nvSpPr>
          <p:cNvPr id="28675"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28676"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a:solidFill>
                  <a:srgbClr val="000000"/>
                </a:solidFill>
                <a:latin typeface="Arial"/>
              </a:rPr>
              <a:t>&lt;*s*o*u*r*c*e*&gt;*9*7*7*b*1*-*8*-*1*9*&lt;*/*s*o*u*r*c*e*&gt;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a:solidFill>
                  <a:srgbClr val="000000"/>
                </a:solidFill>
                <a:latin typeface="Arial"/>
              </a:rPr>
              <a:t>&lt;*s*o*u*r*c*e*&gt;*9*7*7*b*1*-*8*-*4*&lt;*/*s*o*u*r*c*e*&gt;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a:solidFill>
                  <a:srgbClr val="000000"/>
                </a:solidFill>
                <a:latin typeface="Arial"/>
              </a:rPr>
              <a:t>&lt;*s*o*u*r*c*e*&gt;*9*7*7*b*1*-*8*-*5*&lt;*/*s*o*u*r*c*e*&gt;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39BBC8FB-0C74-475A-92BC-2A100B393CB8}" type="slidenum">
              <a:rPr lang="en-GB" altLang="fr-FR" smtClean="0"/>
              <a:pPr eaLnBrk="1" hangingPunct="1">
                <a:spcBef>
                  <a:spcPct val="0"/>
                </a:spcBef>
              </a:pPr>
              <a:t>28</a:t>
            </a:fld>
            <a:endParaRPr lang="en-GB" altLang="fr-FR"/>
          </a:p>
        </p:txBody>
      </p:sp>
      <p:sp>
        <p:nvSpPr>
          <p:cNvPr id="46083"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46084"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F5098CA1-F952-41A1-B37C-4DF154B228CE}" type="slidenum">
              <a:rPr lang="en-GB" altLang="fr-FR" smtClean="0"/>
              <a:pPr eaLnBrk="1" hangingPunct="1">
                <a:spcBef>
                  <a:spcPct val="0"/>
                </a:spcBef>
              </a:pPr>
              <a:t>29</a:t>
            </a:fld>
            <a:endParaRPr lang="en-GB" altLang="fr-FR"/>
          </a:p>
        </p:txBody>
      </p:sp>
      <p:sp>
        <p:nvSpPr>
          <p:cNvPr id="45059"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45060"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a:solidFill>
                  <a:srgbClr val="000000"/>
                </a:solidFill>
                <a:latin typeface="Arial"/>
              </a:rPr>
              <a:t>&lt;*s*o*u*r*c*e*&gt;*9*7*7*b*1*-*8*-*1*4*&lt;*/*s*o*u*r*c*e*&gt;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a:solidFill>
                  <a:srgbClr val="000000"/>
                </a:solidFill>
                <a:latin typeface="Arial"/>
              </a:rPr>
              <a:t>&lt;*s*o*u*r*c*e*&gt;*9*7*7*b*1*-*8*-*1*8*&lt;*/*s*o*u*r*c*e*&gt;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a:solidFill>
                  <a:srgbClr val="000000"/>
                </a:solidFill>
                <a:latin typeface="Arial"/>
              </a:rPr>
              <a:t>&lt;*s*o*u*r*c*e*&gt;*9*7*7*b*1*-*8*-*2*1*&lt;*/*s*o*u*r*c*e*&gt;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a:solidFill>
                  <a:srgbClr val="000000"/>
                </a:solidFill>
                <a:latin typeface="Arial"/>
              </a:rPr>
              <a:t>&lt;*s*o*u*r*c*e*&gt;*9*7*7*b*1*-*8*-*2*3*&lt;*/*s*o*u*r*c*e*&gt;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extLst>
      <p:ext uri="{BB962C8B-B14F-4D97-AF65-F5344CB8AC3E}">
        <p14:creationId xmlns:p14="http://schemas.microsoft.com/office/powerpoint/2010/main" val="193809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15005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546827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908" y="535670"/>
            <a:ext cx="7770756" cy="1289892"/>
          </a:xfrm>
        </p:spPr>
        <p:txBody>
          <a:bodyPr/>
          <a:lstStyle/>
          <a:p>
            <a:r>
              <a:rPr lang="fr-FR"/>
              <a:t>Modifiez le style du titre</a:t>
            </a:r>
          </a:p>
        </p:txBody>
      </p:sp>
      <p:sp>
        <p:nvSpPr>
          <p:cNvPr id="3" name="Rectangle 3"/>
          <p:cNvSpPr>
            <a:spLocks noGrp="1" noChangeArrowheads="1"/>
          </p:cNvSpPr>
          <p:nvPr>
            <p:ph type="dt" idx="10"/>
          </p:nvPr>
        </p:nvSpPr>
        <p:spPr>
          <a:xfrm>
            <a:off x="685907" y="6246622"/>
            <a:ext cx="1903392" cy="455676"/>
          </a:xfrm>
          <a:prstGeom prst="rect">
            <a:avLst/>
          </a:prstGeom>
          <a:ln/>
        </p:spPr>
        <p:txBody>
          <a:bodyPr lIns="82287" tIns="41143" rIns="82287" bIns="41143"/>
          <a:lstStyle>
            <a:lvl1pPr>
              <a:defRPr/>
            </a:lvl1pPr>
          </a:lstStyle>
          <a:p>
            <a:pPr>
              <a:defRPr/>
            </a:pPr>
            <a:endParaRPr lang="en-GB" altLang="fr-FR"/>
          </a:p>
        </p:txBody>
      </p:sp>
      <p:sp>
        <p:nvSpPr>
          <p:cNvPr id="4" name="Rectangle 4"/>
          <p:cNvSpPr>
            <a:spLocks noGrp="1" noChangeArrowheads="1"/>
          </p:cNvSpPr>
          <p:nvPr>
            <p:ph type="ftr" idx="11"/>
          </p:nvPr>
        </p:nvSpPr>
        <p:spPr>
          <a:xfrm>
            <a:off x="3123736" y="6246622"/>
            <a:ext cx="2895100" cy="455676"/>
          </a:xfrm>
          <a:prstGeom prst="rect">
            <a:avLst/>
          </a:prstGeom>
          <a:ln/>
        </p:spPr>
        <p:txBody>
          <a:bodyPr lIns="82287" tIns="41143" rIns="82287" bIns="41143"/>
          <a:lstStyle>
            <a:lvl1pPr>
              <a:defRPr/>
            </a:lvl1pPr>
          </a:lstStyle>
          <a:p>
            <a:pPr>
              <a:defRPr/>
            </a:pPr>
            <a:endParaRPr lang="en-GB" altLang="fr-FR"/>
          </a:p>
        </p:txBody>
      </p:sp>
      <p:sp>
        <p:nvSpPr>
          <p:cNvPr id="5" name="Rectangle 5"/>
          <p:cNvSpPr>
            <a:spLocks noGrp="1" noChangeArrowheads="1"/>
          </p:cNvSpPr>
          <p:nvPr>
            <p:ph type="sldNum" idx="12"/>
          </p:nvPr>
        </p:nvSpPr>
        <p:spPr>
          <a:xfrm>
            <a:off x="6553271" y="6246622"/>
            <a:ext cx="1904822" cy="455676"/>
          </a:xfrm>
          <a:prstGeom prst="rect">
            <a:avLst/>
          </a:prstGeom>
          <a:ln/>
        </p:spPr>
        <p:txBody>
          <a:bodyPr lIns="82287" tIns="41143" rIns="82287" bIns="41143"/>
          <a:lstStyle>
            <a:lvl1pPr>
              <a:defRPr/>
            </a:lvl1pPr>
          </a:lstStyle>
          <a:p>
            <a:pPr>
              <a:defRPr/>
            </a:pPr>
            <a:fld id="{C802ADCA-6249-4F2E-B1A8-84101EFB5B43}" type="slidenum">
              <a:rPr lang="en-GB" altLang="fr-FR"/>
              <a:pPr>
                <a:defRPr/>
              </a:pPr>
              <a:t>‹N°›</a:t>
            </a:fld>
            <a:endParaRPr lang="en-GB" altLang="fr-FR"/>
          </a:p>
        </p:txBody>
      </p:sp>
    </p:spTree>
    <p:extLst>
      <p:ext uri="{BB962C8B-B14F-4D97-AF65-F5344CB8AC3E}">
        <p14:creationId xmlns:p14="http://schemas.microsoft.com/office/powerpoint/2010/main" val="24618676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a:t>Page </a:t>
            </a:r>
            <a:fld id="{2DCE52D0-53D5-472E-9DFD-1EB3806A0667}" type="slidenum">
              <a:rPr lang="fr-FR" sz="1200" smtClean="0"/>
              <a:pPr>
                <a:spcBef>
                  <a:spcPct val="50000"/>
                </a:spcBef>
                <a:defRPr/>
              </a:pPr>
              <a:t>‹N°›</a:t>
            </a:fld>
            <a:endParaRPr lang="fr-FR" dirty="0">
              <a:latin typeface="Times New Roman" pitchFamily="18" charset="0"/>
            </a:endParaRPr>
          </a:p>
        </p:txBody>
      </p:sp>
      <p:sp>
        <p:nvSpPr>
          <p:cNvPr id="1028" name="Rectangle 5"/>
          <p:cNvSpPr>
            <a:spLocks noGrp="1" noChangeArrowheads="1"/>
          </p:cNvSpPr>
          <p:nvPr>
            <p:ph type="title"/>
          </p:nvPr>
        </p:nvSpPr>
        <p:spPr bwMode="auto">
          <a:xfrm>
            <a:off x="1187450" y="1968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dirty="0"/>
              <a:t>Cliquez pour modifier le style du titre du masque</a:t>
            </a:r>
          </a:p>
        </p:txBody>
      </p:sp>
      <p:sp>
        <p:nvSpPr>
          <p:cNvPr id="1029" name="Rectangle 6"/>
          <p:cNvSpPr>
            <a:spLocks noGrp="1" noChangeArrowheads="1"/>
          </p:cNvSpPr>
          <p:nvPr>
            <p:ph type="body" idx="1"/>
          </p:nvPr>
        </p:nvSpPr>
        <p:spPr bwMode="auto">
          <a:xfrm>
            <a:off x="395536" y="1628800"/>
            <a:ext cx="8564314"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a:t>© Cyril Vincent Conseil</a:t>
            </a:r>
            <a:endParaRPr lang="fr-FR">
              <a:latin typeface="Times New Roman" pitchFamily="18" charset="0"/>
            </a:endParaRPr>
          </a:p>
        </p:txBody>
      </p:sp>
      <p:pic>
        <p:nvPicPr>
          <p:cNvPr id="2" name="Picture 8" descr="cartevisit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65" r:id="rId4"/>
  </p:sldLayoutIdLst>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defRPr>
      </a:lvl2pPr>
      <a:lvl3pPr algn="ctr" rtl="0" eaLnBrk="0" fontAlgn="base" hangingPunct="0">
        <a:spcBef>
          <a:spcPct val="0"/>
        </a:spcBef>
        <a:spcAft>
          <a:spcPct val="0"/>
        </a:spcAft>
        <a:defRPr sz="4000">
          <a:solidFill>
            <a:schemeClr val="tx2"/>
          </a:solidFill>
          <a:latin typeface="Arial" charset="0"/>
        </a:defRPr>
      </a:lvl3pPr>
      <a:lvl4pPr algn="ctr" rtl="0" eaLnBrk="0" fontAlgn="base" hangingPunct="0">
        <a:spcBef>
          <a:spcPct val="0"/>
        </a:spcBef>
        <a:spcAft>
          <a:spcPct val="0"/>
        </a:spcAft>
        <a:defRPr sz="4000">
          <a:solidFill>
            <a:schemeClr val="tx2"/>
          </a:solidFill>
          <a:latin typeface="Arial" charset="0"/>
        </a:defRPr>
      </a:lvl4pPr>
      <a:lvl5pPr algn="ctr" rtl="0" eaLnBrk="0" fontAlgn="base" hangingPunct="0">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p:txBody>
          <a:bodyPr/>
          <a:lstStyle/>
          <a:p>
            <a:pPr eaLnBrk="1" hangingPunct="1"/>
            <a:r>
              <a:rPr lang="fr-FR" altLang="fr-FR" dirty="0"/>
              <a:t>Test </a:t>
            </a:r>
            <a:r>
              <a:rPr lang="fr-FR" altLang="fr-FR" dirty="0" err="1"/>
              <a:t>Driven</a:t>
            </a:r>
            <a:r>
              <a:rPr lang="fr-FR" altLang="fr-FR" dirty="0"/>
              <a:t> </a:t>
            </a:r>
            <a:r>
              <a:rPr lang="fr-FR" altLang="fr-FR" dirty="0" err="1"/>
              <a:t>Development</a:t>
            </a:r>
            <a:endParaRPr lang="fr-FR" altLang="fr-FR" dirty="0"/>
          </a:p>
        </p:txBody>
      </p:sp>
      <p:sp>
        <p:nvSpPr>
          <p:cNvPr id="2051" name="Rectangle 5"/>
          <p:cNvSpPr>
            <a:spLocks noGrp="1" noChangeArrowheads="1"/>
          </p:cNvSpPr>
          <p:nvPr>
            <p:ph type="subTitle" idx="1"/>
          </p:nvPr>
        </p:nvSpPr>
        <p:spPr/>
        <p:txBody>
          <a:bodyPr/>
          <a:lstStyle/>
          <a:p>
            <a:pPr eaLnBrk="1" hangingPunct="1"/>
            <a:endParaRPr lang="fr-FR" altLang="fr-FR" dirty="0"/>
          </a:p>
          <a:p>
            <a:pPr eaLnBrk="1" hangingPunct="1"/>
            <a:r>
              <a:rPr lang="fr-FR" altLang="fr-FR" dirty="0"/>
              <a:t>Introduction</a:t>
            </a:r>
          </a:p>
        </p:txBody>
      </p:sp>
      <p:pic>
        <p:nvPicPr>
          <p:cNvPr id="32770" name="Picture 2" descr="http://www.davidarno.org/wp-content/uploads/2007/10/logo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412776"/>
            <a:ext cx="95250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0"/>
            <a:ext cx="7772400" cy="1143000"/>
          </a:xfrm>
        </p:spPr>
        <p:txBody>
          <a:bodyPr/>
          <a:lstStyle/>
          <a:p>
            <a:r>
              <a:rPr lang="fr-FR" dirty="0"/>
              <a:t>Une équipe solide</a:t>
            </a:r>
          </a:p>
        </p:txBody>
      </p:sp>
      <p:sp>
        <p:nvSpPr>
          <p:cNvPr id="3" name="Espace réservé du contenu 2"/>
          <p:cNvSpPr>
            <a:spLocks noGrp="1"/>
          </p:cNvSpPr>
          <p:nvPr>
            <p:ph idx="1"/>
          </p:nvPr>
        </p:nvSpPr>
        <p:spPr/>
        <p:txBody>
          <a:bodyPr/>
          <a:lstStyle/>
          <a:p>
            <a:endParaRPr lang="fr-FR"/>
          </a:p>
        </p:txBody>
      </p:sp>
      <p:pic>
        <p:nvPicPr>
          <p:cNvPr id="21506" name="Picture 2" descr="http://static-mb.minutebuzz.com/wp-content/uploads/2014/02/Perceval-5-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 y="1124744"/>
            <a:ext cx="9144000"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671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9716" y="-120796"/>
            <a:ext cx="7770756" cy="1289892"/>
          </a:xfrm>
        </p:spPr>
        <p:txBody>
          <a:bodyPr/>
          <a:lstStyle/>
          <a:p>
            <a:r>
              <a:rPr lang="fr-FR" dirty="0"/>
              <a:t>Qu'on est prêt à travailler 24h</a:t>
            </a:r>
          </a:p>
        </p:txBody>
      </p:sp>
      <p:pic>
        <p:nvPicPr>
          <p:cNvPr id="24578" name="Picture 2" descr="http://assets.nydailynews.com/polopoly_fs/1.1773327!/img/httpImage/image.jpg_gen/derivatives/article_970/vuecover050414-5-w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 y="836712"/>
            <a:ext cx="9204742" cy="612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09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0756" cy="764704"/>
          </a:xfrm>
        </p:spPr>
        <p:txBody>
          <a:bodyPr/>
          <a:lstStyle/>
          <a:p>
            <a:r>
              <a:rPr lang="fr-FR" dirty="0"/>
              <a:t>Sans stress</a:t>
            </a:r>
          </a:p>
        </p:txBody>
      </p:sp>
      <p:pic>
        <p:nvPicPr>
          <p:cNvPr id="1026" name="Picture 2" descr="http://d12vb6dvkz909q.cloudfront.net/uploads/galleries/16517/die-har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224223"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2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16632"/>
            <a:ext cx="7770756" cy="1289892"/>
          </a:xfrm>
        </p:spPr>
        <p:txBody>
          <a:bodyPr/>
          <a:lstStyle/>
          <a:p>
            <a:r>
              <a:rPr lang="fr-FR" dirty="0"/>
              <a:t>L’équipement nécessaire</a:t>
            </a:r>
          </a:p>
        </p:txBody>
      </p:sp>
      <p:pic>
        <p:nvPicPr>
          <p:cNvPr id="25602" name="Picture 2" descr="http://img0.gtsstatic.com/wallpapers/edbb2ee2125de231a8f4e1d46dbe3dd3_larg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744"/>
            <a:ext cx="9144000" cy="514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82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6025"/>
            <a:ext cx="7770756" cy="1118719"/>
          </a:xfrm>
        </p:spPr>
        <p:txBody>
          <a:bodyPr/>
          <a:lstStyle/>
          <a:p>
            <a:r>
              <a:rPr lang="fr-FR" dirty="0"/>
              <a:t>Et qu’il fait mauvais dehors</a:t>
            </a:r>
          </a:p>
        </p:txBody>
      </p:sp>
      <p:pic>
        <p:nvPicPr>
          <p:cNvPr id="26626" name="Picture 2" descr="http://www.destination-poudreuse.com/images_sejour/9/Niseko_sk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7471"/>
            <a:ext cx="9144000" cy="600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87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72400" cy="1143000"/>
          </a:xfrm>
        </p:spPr>
        <p:txBody>
          <a:bodyPr/>
          <a:lstStyle/>
          <a:p>
            <a:r>
              <a:rPr lang="fr-FR" noProof="0" dirty="0"/>
              <a:t>Développement logiciel Agile</a:t>
            </a:r>
          </a:p>
        </p:txBody>
      </p:sp>
      <p:sp>
        <p:nvSpPr>
          <p:cNvPr id="3" name="Content Placeholder 2"/>
          <p:cNvSpPr>
            <a:spLocks noGrp="1"/>
          </p:cNvSpPr>
          <p:nvPr>
            <p:ph idx="1"/>
          </p:nvPr>
        </p:nvSpPr>
        <p:spPr>
          <a:xfrm>
            <a:off x="279399" y="1312863"/>
            <a:ext cx="8546967" cy="4837222"/>
          </a:xfrm>
        </p:spPr>
        <p:txBody>
          <a:bodyPr/>
          <a:lstStyle/>
          <a:p>
            <a:r>
              <a:rPr lang="fr-FR" sz="2400" noProof="0" dirty="0"/>
              <a:t>La </a:t>
            </a:r>
            <a:r>
              <a:rPr lang="fr-FR" sz="2400" dirty="0"/>
              <a:t>tendance de ces dernières années est d’aller vers le développement Agile</a:t>
            </a:r>
            <a:endParaRPr lang="fr-FR" sz="2400" noProof="0" dirty="0"/>
          </a:p>
          <a:p>
            <a:pPr lvl="1"/>
            <a:r>
              <a:rPr lang="fr-FR" sz="2000" noProof="0" dirty="0"/>
              <a:t>Des cycles de développement courts</a:t>
            </a:r>
          </a:p>
          <a:p>
            <a:pPr lvl="1"/>
            <a:r>
              <a:rPr lang="fr-FR" sz="2000" noProof="0" dirty="0"/>
              <a:t>Un processus de développement itératif, à comparer au traitement séquentiel traditionnel</a:t>
            </a:r>
          </a:p>
          <a:p>
            <a:pPr lvl="1"/>
            <a:r>
              <a:rPr lang="fr-FR" sz="2000" noProof="0" dirty="0"/>
              <a:t>Les modifications sont intégrées aux structures logicielles avec un minimum de perturbations</a:t>
            </a:r>
          </a:p>
          <a:p>
            <a:r>
              <a:rPr lang="fr-FR" sz="2400" noProof="0" dirty="0"/>
              <a:t>L’objectif est de produire un logiciel qui</a:t>
            </a:r>
          </a:p>
          <a:p>
            <a:pPr lvl="1"/>
            <a:r>
              <a:rPr lang="fr-FR" sz="2000" noProof="0" dirty="0"/>
              <a:t>Fonctionne</a:t>
            </a:r>
          </a:p>
          <a:p>
            <a:pPr lvl="1"/>
            <a:r>
              <a:rPr lang="fr-FR" sz="2000" noProof="0" dirty="0"/>
              <a:t>Répond au cahier des charges</a:t>
            </a:r>
          </a:p>
          <a:p>
            <a:pPr lvl="1"/>
            <a:r>
              <a:rPr lang="fr-FR" sz="2000" noProof="0" dirty="0"/>
              <a:t>Est bien structuré</a:t>
            </a:r>
          </a:p>
          <a:p>
            <a:pPr lvl="1"/>
            <a:r>
              <a:rPr lang="fr-FR" sz="2000" noProof="0" dirty="0"/>
              <a:t>Est facile à modifier</a:t>
            </a:r>
          </a:p>
          <a:p>
            <a:pPr lvl="1"/>
            <a:r>
              <a:rPr lang="fr-FR" sz="2000" noProof="0" dirty="0"/>
              <a:t>Est extensible</a:t>
            </a:r>
          </a:p>
          <a:p>
            <a:pPr lvl="1"/>
            <a:r>
              <a:rPr lang="fr-FR" sz="2000" noProof="0" dirty="0"/>
              <a:t>A un minimum de bogue</a:t>
            </a:r>
          </a:p>
        </p:txBody>
      </p:sp>
    </p:spTree>
    <p:custDataLst>
      <p:tags r:id="rId1"/>
    </p:custDataLst>
    <p:extLst>
      <p:ext uri="{BB962C8B-B14F-4D97-AF65-F5344CB8AC3E}">
        <p14:creationId xmlns:p14="http://schemas.microsoft.com/office/powerpoint/2010/main" val="3193420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7650" name="Picture 2" descr="https://jeembee.files.wordpress.com/2011/11/img_0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6" y="0"/>
            <a:ext cx="9217756" cy="670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192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a:t>Développements pilotés par les tests</a:t>
            </a:r>
          </a:p>
        </p:txBody>
      </p:sp>
      <p:sp>
        <p:nvSpPr>
          <p:cNvPr id="3" name="Content Placeholder 2"/>
          <p:cNvSpPr>
            <a:spLocks noGrp="1"/>
          </p:cNvSpPr>
          <p:nvPr>
            <p:ph idx="1"/>
          </p:nvPr>
        </p:nvSpPr>
        <p:spPr>
          <a:xfrm>
            <a:off x="251520" y="1628800"/>
            <a:ext cx="8599488" cy="2616101"/>
          </a:xfrm>
        </p:spPr>
        <p:txBody>
          <a:bodyPr/>
          <a:lstStyle/>
          <a:p>
            <a:r>
              <a:rPr lang="fr-FR" dirty="0"/>
              <a:t>Les </a:t>
            </a:r>
            <a:r>
              <a:rPr lang="fr-FR" i="1" dirty="0">
                <a:latin typeface="Century Schoolbook" pitchFamily="18" charset="0"/>
                <a:cs typeface="Courier New" pitchFamily="49" charset="0"/>
              </a:rPr>
              <a:t>développements pilotés par les tests  </a:t>
            </a:r>
            <a:r>
              <a:rPr lang="fr-FR" dirty="0"/>
              <a:t>font partie du processus Agile </a:t>
            </a:r>
            <a:r>
              <a:rPr lang="fr-FR" noProof="0" dirty="0"/>
              <a:t>(</a:t>
            </a:r>
            <a:r>
              <a:rPr lang="fr-FR" i="1" noProof="0" dirty="0">
                <a:latin typeface="Century Schoolbook" pitchFamily="18" charset="0"/>
                <a:cs typeface="Courier New" pitchFamily="49" charset="0"/>
              </a:rPr>
              <a:t>test-driven development</a:t>
            </a:r>
            <a:r>
              <a:rPr lang="fr-FR" i="1" dirty="0"/>
              <a:t>, </a:t>
            </a:r>
            <a:r>
              <a:rPr lang="fr-FR" noProof="0" dirty="0"/>
              <a:t>TDD)</a:t>
            </a:r>
          </a:p>
          <a:p>
            <a:pPr lvl="1"/>
            <a:r>
              <a:rPr lang="fr-FR" noProof="0" dirty="0"/>
              <a:t>Processus de développement incrémental</a:t>
            </a:r>
          </a:p>
        </p:txBody>
      </p:sp>
    </p:spTree>
    <p:custDataLst>
      <p:tags r:id="rId1"/>
    </p:custDataLst>
    <p:extLst>
      <p:ext uri="{BB962C8B-B14F-4D97-AF65-F5344CB8AC3E}">
        <p14:creationId xmlns:p14="http://schemas.microsoft.com/office/powerpoint/2010/main" val="77175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9632" y="260648"/>
            <a:ext cx="7772400" cy="1143000"/>
          </a:xfrm>
        </p:spPr>
        <p:txBody>
          <a:bodyPr/>
          <a:lstStyle/>
          <a:p>
            <a:r>
              <a:rPr lang="fr-FR" dirty="0"/>
              <a:t>C'est quoi TDD ?</a:t>
            </a:r>
          </a:p>
        </p:txBody>
      </p:sp>
      <p:sp>
        <p:nvSpPr>
          <p:cNvPr id="3" name="Espace réservé du contenu 2"/>
          <p:cNvSpPr>
            <a:spLocks noGrp="1"/>
          </p:cNvSpPr>
          <p:nvPr>
            <p:ph sz="quarter" idx="1"/>
          </p:nvPr>
        </p:nvSpPr>
        <p:spPr>
          <a:xfrm>
            <a:off x="467544" y="1412776"/>
            <a:ext cx="8579296" cy="4937760"/>
          </a:xfrm>
        </p:spPr>
        <p:txBody>
          <a:bodyPr>
            <a:normAutofit/>
          </a:bodyPr>
          <a:lstStyle/>
          <a:p>
            <a:r>
              <a:rPr lang="fr-FR" sz="3600" dirty="0"/>
              <a:t>"Test </a:t>
            </a:r>
            <a:r>
              <a:rPr lang="fr-FR" sz="3600" dirty="0" err="1"/>
              <a:t>Driven</a:t>
            </a:r>
            <a:r>
              <a:rPr lang="fr-FR" sz="3600" dirty="0"/>
              <a:t> </a:t>
            </a:r>
            <a:r>
              <a:rPr lang="fr-FR" sz="3600" dirty="0" err="1"/>
              <a:t>Development</a:t>
            </a:r>
            <a:r>
              <a:rPr lang="fr-FR" sz="3600" dirty="0"/>
              <a:t>"</a:t>
            </a:r>
          </a:p>
          <a:p>
            <a:pPr marL="0" indent="0">
              <a:buNone/>
            </a:pPr>
            <a:r>
              <a:rPr lang="fr-FR" sz="3600" dirty="0"/>
              <a:t>= </a:t>
            </a:r>
            <a:r>
              <a:rPr lang="fr-FR" sz="3600" b="1" dirty="0"/>
              <a:t>"Développement piloté par les tests"</a:t>
            </a:r>
            <a:br>
              <a:rPr lang="fr-FR" sz="3600" dirty="0"/>
            </a:br>
            <a:endParaRPr lang="fr-FR" sz="3600" dirty="0"/>
          </a:p>
          <a:p>
            <a:pPr marL="0" indent="0" algn="ctr">
              <a:buNone/>
            </a:pPr>
            <a:r>
              <a:rPr lang="fr-FR" sz="3600" dirty="0">
                <a:sym typeface="Wingdings" pitchFamily="2" charset="2"/>
              </a:rPr>
              <a:t> </a:t>
            </a:r>
            <a:r>
              <a:rPr lang="fr-FR" sz="3600" dirty="0"/>
              <a:t>Ecrire le code de test</a:t>
            </a:r>
          </a:p>
          <a:p>
            <a:pPr marL="0" indent="0" algn="ctr">
              <a:buNone/>
            </a:pPr>
            <a:r>
              <a:rPr lang="fr-FR" sz="3600" dirty="0"/>
              <a:t>avant le code de production</a:t>
            </a:r>
          </a:p>
          <a:p>
            <a:pPr marL="0" indent="0" algn="ctr">
              <a:buNone/>
            </a:pPr>
            <a:endParaRPr lang="fr-FR" sz="3600" dirty="0"/>
          </a:p>
          <a:p>
            <a:pPr marL="0" indent="0" algn="ctr">
              <a:buNone/>
            </a:pPr>
            <a:r>
              <a:rPr lang="fr-FR" sz="3600" b="1" dirty="0">
                <a:solidFill>
                  <a:srgbClr val="00B050"/>
                </a:solidFill>
              </a:rPr>
              <a:t>Mais pas que …</a:t>
            </a:r>
          </a:p>
        </p:txBody>
      </p:sp>
    </p:spTree>
    <p:extLst>
      <p:ext uri="{BB962C8B-B14F-4D97-AF65-F5344CB8AC3E}">
        <p14:creationId xmlns:p14="http://schemas.microsoft.com/office/powerpoint/2010/main" val="29544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31746" name="Picture 2" descr="http://profgra.org/lycee/img/geek_and_poke/development_driven_tes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79848"/>
            <a:ext cx="5976664"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26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22532" name="Picture 4" descr="http://www.lepoint.fr/images/2014/01/22/2366967-toilettes-jpg_2035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747464"/>
            <a:ext cx="5922073" cy="771139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images-insolites.fr/wp-content/uploads/2010/07/balcon-sans-fenetre-228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80"/>
            <a:ext cx="4560331" cy="700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173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p:txBody>
          <a:bodyPr/>
          <a:lstStyle/>
          <a:p>
            <a:r>
              <a:rPr lang="fr-FR" b="1" dirty="0"/>
              <a:t>Code</a:t>
            </a:r>
            <a:r>
              <a:rPr lang="fr-FR" dirty="0"/>
              <a:t> puis tests</a:t>
            </a:r>
          </a:p>
        </p:txBody>
      </p:sp>
      <p:pic>
        <p:nvPicPr>
          <p:cNvPr id="2050" name="Picture 2" descr="http://images.jbrains.ca/theory_of_bdd/code_then_test_lo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196752"/>
            <a:ext cx="3502787" cy="1663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jbrains.ca/theory_of_bdd/test_then_code_then_te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8" y="3158890"/>
            <a:ext cx="3502786" cy="10508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ages.jbrains.ca/theory_of_bdd/test_first_programming_lo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4261830"/>
            <a:ext cx="3502788" cy="190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7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332656"/>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902893" cy="4114800"/>
          </a:xfrm>
        </p:spPr>
        <p:txBody>
          <a:bodyPr/>
          <a:lstStyle/>
          <a:p>
            <a:r>
              <a:rPr lang="fr-FR" b="1" dirty="0"/>
              <a:t>Design</a:t>
            </a:r>
            <a:r>
              <a:rPr lang="fr-FR" dirty="0"/>
              <a:t> puis Tests-Code</a:t>
            </a:r>
          </a:p>
        </p:txBody>
      </p:sp>
      <p:pic>
        <p:nvPicPr>
          <p:cNvPr id="3076" name="Picture 4" descr="http://images.jbrains.ca/theory_of_bdd/design_then_do_tfp_then_do_de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3" y="1196752"/>
            <a:ext cx="3317503" cy="17727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mages.jbrains.ca/theory_of_bdd/do_tfp_then_design_then_do_tf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2914229"/>
            <a:ext cx="3317504" cy="12959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images.jbrains.ca/theory_of_bdd/test_driven_development_loo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4243241"/>
            <a:ext cx="3317504" cy="196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08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470845" cy="4114800"/>
          </a:xfrm>
        </p:spPr>
        <p:txBody>
          <a:bodyPr/>
          <a:lstStyle/>
          <a:p>
            <a:r>
              <a:rPr lang="fr-FR" b="1" dirty="0"/>
              <a:t>Analyse</a:t>
            </a:r>
            <a:r>
              <a:rPr lang="fr-FR" dirty="0"/>
              <a:t> puis </a:t>
            </a:r>
            <a:br>
              <a:rPr lang="fr-FR" dirty="0"/>
            </a:br>
            <a:r>
              <a:rPr lang="fr-FR" dirty="0"/>
              <a:t>Tests-Code-Design</a:t>
            </a:r>
          </a:p>
        </p:txBody>
      </p:sp>
      <p:pic>
        <p:nvPicPr>
          <p:cNvPr id="4098" name="Picture 2" descr="http://images.jbrains.ca/theory_of_bdd/analyze_then_do_tdd_loop.jpg"/>
          <p:cNvPicPr>
            <a:picLocks noChangeAspect="1" noChangeArrowheads="1"/>
          </p:cNvPicPr>
          <p:nvPr/>
        </p:nvPicPr>
        <p:blipFill rotWithShape="1">
          <a:blip r:embed="rId2">
            <a:extLst>
              <a:ext uri="{28A0092B-C50C-407E-A947-70E740481C1C}">
                <a14:useLocalDpi xmlns:a14="http://schemas.microsoft.com/office/drawing/2010/main" val="0"/>
              </a:ext>
            </a:extLst>
          </a:blip>
          <a:srcRect t="6294" b="8008"/>
          <a:stretch/>
        </p:blipFill>
        <p:spPr bwMode="auto">
          <a:xfrm>
            <a:off x="4572000" y="1196752"/>
            <a:ext cx="3872590" cy="181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jbrains.ca/theory_of_bdd/do_tdd_then_analyze_then_do_t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996952"/>
            <a:ext cx="3872589" cy="14038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jbrains.ca/theory_of_bdd/behavior_driven_development_loop.jpg"/>
          <p:cNvPicPr>
            <a:picLocks noChangeAspect="1" noChangeArrowheads="1"/>
          </p:cNvPicPr>
          <p:nvPr/>
        </p:nvPicPr>
        <p:blipFill rotWithShape="1">
          <a:blip r:embed="rId4">
            <a:extLst>
              <a:ext uri="{28A0092B-C50C-407E-A947-70E740481C1C}">
                <a14:useLocalDpi xmlns:a14="http://schemas.microsoft.com/office/drawing/2010/main" val="0"/>
              </a:ext>
            </a:extLst>
          </a:blip>
          <a:srcRect t="7629" b="9152"/>
          <a:stretch/>
        </p:blipFill>
        <p:spPr bwMode="auto">
          <a:xfrm>
            <a:off x="4572001" y="4293096"/>
            <a:ext cx="3872590" cy="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046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457200" y="1219200"/>
            <a:ext cx="8507288" cy="5306144"/>
          </a:xfrm>
        </p:spPr>
        <p:txBody>
          <a:bodyPr>
            <a:normAutofit/>
          </a:bodyPr>
          <a:lstStyle/>
          <a:p>
            <a:r>
              <a:rPr lang="fr-FR" sz="3600" dirty="0"/>
              <a:t>Aide à la </a:t>
            </a:r>
            <a:r>
              <a:rPr lang="fr-FR" sz="3600" b="1" dirty="0"/>
              <a:t>conception</a:t>
            </a:r>
            <a:br>
              <a:rPr lang="fr-FR" sz="3600" dirty="0"/>
            </a:br>
            <a:endParaRPr lang="fr-FR" sz="2800" dirty="0">
              <a:sym typeface="Wingdings" pitchFamily="2" charset="2"/>
            </a:endParaRPr>
          </a:p>
          <a:p>
            <a:pPr lvl="1"/>
            <a:r>
              <a:rPr lang="fr-FR" sz="2800" dirty="0">
                <a:solidFill>
                  <a:srgbClr val="00B050"/>
                </a:solidFill>
                <a:sym typeface="Wingdings" pitchFamily="2" charset="2"/>
              </a:rPr>
              <a:t>Se soucier d'abord de l'</a:t>
            </a:r>
            <a:r>
              <a:rPr lang="fr-FR" sz="2800" b="1" dirty="0">
                <a:solidFill>
                  <a:srgbClr val="00B050"/>
                </a:solidFill>
                <a:sym typeface="Wingdings" pitchFamily="2" charset="2"/>
              </a:rPr>
              <a:t>usage</a:t>
            </a:r>
            <a:r>
              <a:rPr lang="fr-FR" sz="2800" dirty="0">
                <a:solidFill>
                  <a:srgbClr val="00B050"/>
                </a:solidFill>
                <a:sym typeface="Wingdings" pitchFamily="2" charset="2"/>
              </a:rPr>
              <a:t> de notre classe</a:t>
            </a:r>
          </a:p>
          <a:p>
            <a:pPr marL="822960" lvl="3" indent="0">
              <a:buNone/>
            </a:pPr>
            <a:r>
              <a:rPr lang="fr-FR" sz="2400" dirty="0">
                <a:sym typeface="Wingdings" pitchFamily="2" charset="2"/>
              </a:rPr>
              <a:t>Nous allons passer du temps à utiliser notre classe :</a:t>
            </a:r>
            <a:br>
              <a:rPr lang="fr-FR" sz="2400" dirty="0">
                <a:sym typeface="Wingdings" pitchFamily="2" charset="2"/>
              </a:rPr>
            </a:br>
            <a:r>
              <a:rPr lang="fr-FR" sz="2400" dirty="0">
                <a:sym typeface="Wingdings" pitchFamily="2" charset="2"/>
              </a:rPr>
              <a:t> priorité à </a:t>
            </a:r>
            <a:r>
              <a:rPr lang="fr-FR" sz="2400" b="1" dirty="0">
                <a:sym typeface="Wingdings" pitchFamily="2" charset="2"/>
              </a:rPr>
              <a:t>l'architecture et à la conception </a:t>
            </a:r>
            <a:br>
              <a:rPr lang="fr-FR" sz="2400" b="1" dirty="0">
                <a:sym typeface="Wingdings" pitchFamily="2" charset="2"/>
              </a:rPr>
            </a:br>
            <a:r>
              <a:rPr lang="fr-FR" sz="2400" dirty="0">
                <a:sym typeface="Wingdings" pitchFamily="2" charset="2"/>
              </a:rPr>
              <a:t> priorité aux nommages et signatures</a:t>
            </a:r>
            <a:endParaRPr lang="fr-FR" sz="2400" b="1" dirty="0">
              <a:sym typeface="Wingdings" pitchFamily="2" charset="2"/>
            </a:endParaRPr>
          </a:p>
          <a:p>
            <a:pPr marL="822960" lvl="3" indent="0">
              <a:buNone/>
            </a:pPr>
            <a:endParaRPr lang="fr-FR" b="1" dirty="0">
              <a:sym typeface="Wingdings" pitchFamily="2" charset="2"/>
            </a:endParaRPr>
          </a:p>
          <a:p>
            <a:pPr lvl="1"/>
            <a:r>
              <a:rPr lang="fr-FR" sz="2800" dirty="0">
                <a:solidFill>
                  <a:srgbClr val="00B050"/>
                </a:solidFill>
                <a:sym typeface="Wingdings" pitchFamily="2" charset="2"/>
              </a:rPr>
              <a:t>Se soucier ensuite du </a:t>
            </a:r>
            <a:r>
              <a:rPr lang="fr-FR" sz="2800" b="1" dirty="0">
                <a:solidFill>
                  <a:srgbClr val="00B050"/>
                </a:solidFill>
                <a:sym typeface="Wingdings" pitchFamily="2" charset="2"/>
              </a:rPr>
              <a:t>résultat</a:t>
            </a:r>
            <a:r>
              <a:rPr lang="fr-FR" sz="2800" dirty="0">
                <a:solidFill>
                  <a:srgbClr val="00B050"/>
                </a:solidFill>
                <a:sym typeface="Wingdings" pitchFamily="2" charset="2"/>
              </a:rPr>
              <a:t> à produire</a:t>
            </a:r>
          </a:p>
          <a:p>
            <a:pPr marL="822960" lvl="3" indent="0">
              <a:buNone/>
            </a:pPr>
            <a:r>
              <a:rPr lang="fr-FR" sz="2400" dirty="0">
                <a:sym typeface="Wingdings" pitchFamily="2" charset="2"/>
              </a:rPr>
              <a:t>Ne pas se soucier de l'implémentation</a:t>
            </a:r>
          </a:p>
          <a:p>
            <a:pPr marL="274320" lvl="1" indent="0">
              <a:buNone/>
            </a:pPr>
            <a:endParaRPr lang="fr-FR" dirty="0">
              <a:sym typeface="Wingdings" pitchFamily="2" charset="2"/>
            </a:endParaRPr>
          </a:p>
          <a:p>
            <a:pPr marL="0" indent="0" algn="ctr">
              <a:buNone/>
            </a:pPr>
            <a:r>
              <a:rPr lang="fr-FR" sz="2800" b="1" dirty="0">
                <a:sym typeface="Wingdings" pitchFamily="2" charset="2"/>
              </a:rPr>
              <a:t> Approche "de l'extérieur vers l'intérieur"</a:t>
            </a:r>
            <a:endParaRPr lang="fr-FR" sz="2800" b="1" dirty="0"/>
          </a:p>
        </p:txBody>
      </p:sp>
    </p:spTree>
    <p:extLst>
      <p:ext uri="{BB962C8B-B14F-4D97-AF65-F5344CB8AC3E}">
        <p14:creationId xmlns:p14="http://schemas.microsoft.com/office/powerpoint/2010/main" val="44781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a:t>Le cycle RGR</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980728"/>
            <a:ext cx="5368652" cy="561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1744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Pourquoi le TDD?</a:t>
            </a:r>
          </a:p>
        </p:txBody>
      </p:sp>
      <p:sp>
        <p:nvSpPr>
          <p:cNvPr id="3" name="Espace réservé du contenu 2"/>
          <p:cNvSpPr>
            <a:spLocks noGrp="1"/>
          </p:cNvSpPr>
          <p:nvPr>
            <p:ph sz="quarter" idx="1"/>
          </p:nvPr>
        </p:nvSpPr>
        <p:spPr>
          <a:xfrm>
            <a:off x="467544" y="1700808"/>
            <a:ext cx="8435280" cy="3888432"/>
          </a:xfrm>
        </p:spPr>
        <p:txBody>
          <a:bodyPr>
            <a:normAutofit/>
          </a:bodyPr>
          <a:lstStyle/>
          <a:p>
            <a:r>
              <a:rPr lang="fr-FR" sz="3600" dirty="0"/>
              <a:t>Permettre des </a:t>
            </a:r>
            <a:r>
              <a:rPr lang="fr-FR" sz="3600" b="1" dirty="0"/>
              <a:t>changements courageux</a:t>
            </a:r>
            <a:br>
              <a:rPr lang="fr-FR" sz="3600" dirty="0"/>
            </a:br>
            <a:r>
              <a:rPr lang="fr-FR" sz="3600" dirty="0">
                <a:sym typeface="Wingdings" pitchFamily="2" charset="2"/>
              </a:rPr>
              <a:t> </a:t>
            </a:r>
            <a:r>
              <a:rPr lang="fr-FR" sz="3600" dirty="0" err="1">
                <a:sym typeface="Wingdings" pitchFamily="2" charset="2"/>
              </a:rPr>
              <a:t>Refactorings</a:t>
            </a:r>
            <a:br>
              <a:rPr lang="fr-FR" sz="3600" dirty="0">
                <a:sym typeface="Wingdings" pitchFamily="2" charset="2"/>
              </a:rPr>
            </a:br>
            <a:r>
              <a:rPr lang="fr-FR" sz="3600" dirty="0">
                <a:sym typeface="Wingdings" pitchFamily="2" charset="2"/>
              </a:rPr>
              <a:t> Développement itératif &amp; incrémental</a:t>
            </a:r>
            <a:br>
              <a:rPr lang="fr-FR" sz="3600" dirty="0">
                <a:sym typeface="Wingdings" pitchFamily="2" charset="2"/>
              </a:rPr>
            </a:br>
            <a:r>
              <a:rPr lang="fr-FR" sz="3600" dirty="0">
                <a:sym typeface="Wingdings" pitchFamily="2" charset="2"/>
              </a:rPr>
              <a:t> Agilité</a:t>
            </a:r>
            <a:endParaRPr lang="fr-FR" sz="3600" dirty="0"/>
          </a:p>
        </p:txBody>
      </p:sp>
    </p:spTree>
    <p:extLst>
      <p:ext uri="{BB962C8B-B14F-4D97-AF65-F5344CB8AC3E}">
        <p14:creationId xmlns:p14="http://schemas.microsoft.com/office/powerpoint/2010/main" val="196621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332656"/>
            <a:ext cx="7772400" cy="1143000"/>
          </a:xfrm>
        </p:spPr>
        <p:txBody>
          <a:bodyPr/>
          <a:lstStyle/>
          <a:p>
            <a:r>
              <a:rPr lang="fr-FR" dirty="0"/>
              <a:t>Pourquoi le TDD?</a:t>
            </a:r>
          </a:p>
        </p:txBody>
      </p:sp>
      <p:sp>
        <p:nvSpPr>
          <p:cNvPr id="3" name="Espace réservé du contenu 2"/>
          <p:cNvSpPr>
            <a:spLocks noGrp="1"/>
          </p:cNvSpPr>
          <p:nvPr>
            <p:ph sz="quarter" idx="1"/>
          </p:nvPr>
        </p:nvSpPr>
        <p:spPr>
          <a:xfrm>
            <a:off x="457200" y="1219200"/>
            <a:ext cx="8435280" cy="4937760"/>
          </a:xfrm>
        </p:spPr>
        <p:txBody>
          <a:bodyPr>
            <a:normAutofit/>
          </a:bodyPr>
          <a:lstStyle/>
          <a:p>
            <a:r>
              <a:rPr lang="fr-FR" sz="3600" dirty="0"/>
              <a:t>Documentation du code</a:t>
            </a:r>
            <a:br>
              <a:rPr lang="fr-FR" sz="3600" dirty="0"/>
            </a:br>
            <a:r>
              <a:rPr lang="fr-FR" sz="3600" dirty="0">
                <a:sym typeface="Wingdings" pitchFamily="2" charset="2"/>
              </a:rPr>
              <a:t> Aide à comprendre l'</a:t>
            </a:r>
            <a:r>
              <a:rPr lang="fr-FR" sz="3600" b="1" dirty="0">
                <a:sym typeface="Wingdings" pitchFamily="2" charset="2"/>
              </a:rPr>
              <a:t>usage</a:t>
            </a:r>
            <a:r>
              <a:rPr lang="fr-FR" sz="3600" dirty="0">
                <a:sym typeface="Wingdings" pitchFamily="2" charset="2"/>
              </a:rPr>
              <a:t> de la classe</a:t>
            </a:r>
            <a:br>
              <a:rPr lang="fr-FR" sz="3600" dirty="0">
                <a:sym typeface="Wingdings" pitchFamily="2" charset="2"/>
              </a:rPr>
            </a:br>
            <a:r>
              <a:rPr lang="fr-FR" sz="3600" dirty="0">
                <a:sym typeface="Wingdings" pitchFamily="2" charset="2"/>
              </a:rPr>
              <a:t> Aide à comprendre </a:t>
            </a:r>
            <a:r>
              <a:rPr lang="fr-FR" sz="3600" b="1" dirty="0">
                <a:sym typeface="Wingdings" pitchFamily="2" charset="2"/>
              </a:rPr>
              <a:t>ce que fait </a:t>
            </a:r>
            <a:r>
              <a:rPr lang="fr-FR" sz="3600" dirty="0">
                <a:sym typeface="Wingdings" pitchFamily="2" charset="2"/>
              </a:rPr>
              <a:t>le code</a:t>
            </a:r>
            <a:endParaRPr lang="fr-FR" sz="3600" dirty="0"/>
          </a:p>
        </p:txBody>
      </p:sp>
    </p:spTree>
    <p:extLst>
      <p:ext uri="{BB962C8B-B14F-4D97-AF65-F5344CB8AC3E}">
        <p14:creationId xmlns:p14="http://schemas.microsoft.com/office/powerpoint/2010/main" val="735907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260648"/>
            <a:ext cx="7772400" cy="1143000"/>
          </a:xfrm>
        </p:spPr>
        <p:txBody>
          <a:bodyPr/>
          <a:lstStyle/>
          <a:p>
            <a:r>
              <a:rPr lang="fr-FR" dirty="0"/>
              <a:t>Mise en pratique ?</a:t>
            </a:r>
          </a:p>
        </p:txBody>
      </p:sp>
      <p:sp>
        <p:nvSpPr>
          <p:cNvPr id="3" name="Espace réservé du contenu 2"/>
          <p:cNvSpPr>
            <a:spLocks noGrp="1"/>
          </p:cNvSpPr>
          <p:nvPr>
            <p:ph sz="quarter" idx="1"/>
          </p:nvPr>
        </p:nvSpPr>
        <p:spPr>
          <a:xfrm>
            <a:off x="457200" y="1219200"/>
            <a:ext cx="8507288" cy="5306144"/>
          </a:xfrm>
        </p:spPr>
        <p:txBody>
          <a:bodyPr>
            <a:normAutofit lnSpcReduction="10000"/>
          </a:bodyPr>
          <a:lstStyle/>
          <a:p>
            <a:r>
              <a:rPr lang="fr-FR" sz="3600" dirty="0">
                <a:cs typeface="Times New Roman" pitchFamily="18" charset="0"/>
              </a:rPr>
              <a:t>Un bon outillage </a:t>
            </a:r>
            <a:r>
              <a:rPr lang="fr-FR" sz="2000" i="1" dirty="0">
                <a:cs typeface="Times New Roman" pitchFamily="18" charset="0"/>
              </a:rPr>
              <a:t>(</a:t>
            </a:r>
            <a:r>
              <a:rPr lang="fr-FR" sz="2000" i="1" dirty="0" err="1">
                <a:cs typeface="Times New Roman" pitchFamily="18" charset="0"/>
              </a:rPr>
              <a:t>dispo</a:t>
            </a:r>
            <a:r>
              <a:rPr lang="fr-FR" sz="2000" i="1" dirty="0">
                <a:cs typeface="Times New Roman" pitchFamily="18" charset="0"/>
              </a:rPr>
              <a:t> pour tous les langages)</a:t>
            </a:r>
            <a:endParaRPr lang="fr-FR" sz="3600" i="1" dirty="0">
              <a:cs typeface="Times New Roman" pitchFamily="18" charset="0"/>
            </a:endParaRPr>
          </a:p>
          <a:p>
            <a:r>
              <a:rPr lang="fr-FR" sz="3600" dirty="0">
                <a:cs typeface="Times New Roman" pitchFamily="18" charset="0"/>
              </a:rPr>
              <a:t>Principes de conception :</a:t>
            </a:r>
          </a:p>
          <a:p>
            <a:pPr lvl="1"/>
            <a:r>
              <a:rPr lang="fr-FR" sz="3300" dirty="0"/>
              <a:t>Architecture évolutive </a:t>
            </a:r>
            <a:r>
              <a:rPr lang="fr-FR" sz="1700" i="1" dirty="0"/>
              <a:t>("architecture agile")</a:t>
            </a:r>
          </a:p>
          <a:p>
            <a:pPr lvl="1"/>
            <a:r>
              <a:rPr lang="fr-FR" sz="3300" dirty="0"/>
              <a:t>Patrons de conceptions</a:t>
            </a:r>
          </a:p>
          <a:p>
            <a:pPr lvl="1"/>
            <a:r>
              <a:rPr lang="fr-FR" sz="3300" dirty="0"/>
              <a:t>Code testable</a:t>
            </a:r>
            <a:endParaRPr lang="fr-FR" sz="1700" i="1" dirty="0"/>
          </a:p>
          <a:p>
            <a:pPr lvl="1"/>
            <a:r>
              <a:rPr lang="fr-FR" sz="3300" dirty="0">
                <a:latin typeface="Times New Roman" pitchFamily="18" charset="0"/>
                <a:cs typeface="Times New Roman" pitchFamily="18" charset="0"/>
              </a:rPr>
              <a:t>1</a:t>
            </a:r>
            <a:r>
              <a:rPr lang="fr-FR" sz="3300" dirty="0"/>
              <a:t> classe = </a:t>
            </a:r>
            <a:r>
              <a:rPr lang="fr-FR" sz="3300" dirty="0">
                <a:latin typeface="Times New Roman" pitchFamily="18" charset="0"/>
                <a:cs typeface="Times New Roman" pitchFamily="18" charset="0"/>
              </a:rPr>
              <a:t>1</a:t>
            </a:r>
            <a:r>
              <a:rPr lang="fr-FR" sz="3300" dirty="0"/>
              <a:t> rôle </a:t>
            </a:r>
            <a:r>
              <a:rPr lang="fr-FR" sz="1700" i="1" dirty="0"/>
              <a:t>("SRP")</a:t>
            </a:r>
          </a:p>
          <a:p>
            <a:pPr lvl="1"/>
            <a:r>
              <a:rPr lang="fr-FR" sz="3300" dirty="0"/>
              <a:t>Injection de dépendance</a:t>
            </a:r>
          </a:p>
          <a:p>
            <a:pPr lvl="1"/>
            <a:r>
              <a:rPr lang="fr-FR" sz="3300" i="1" dirty="0"/>
              <a:t>…</a:t>
            </a:r>
            <a:endParaRPr lang="fr-FR" sz="1700" i="1" dirty="0"/>
          </a:p>
          <a:p>
            <a:r>
              <a:rPr lang="fr-FR" sz="3600" dirty="0"/>
              <a:t>Utilisation de </a:t>
            </a:r>
            <a:r>
              <a:rPr lang="fr-FR" sz="3600" dirty="0" err="1"/>
              <a:t>mocks</a:t>
            </a:r>
            <a:r>
              <a:rPr lang="fr-FR" sz="3600" dirty="0"/>
              <a:t> ou stubs</a:t>
            </a:r>
            <a:endParaRPr lang="fr-FR" sz="2000" i="1" dirty="0"/>
          </a:p>
          <a:p>
            <a:endParaRPr lang="fr-FR" sz="3600" dirty="0"/>
          </a:p>
        </p:txBody>
      </p:sp>
    </p:spTree>
    <p:extLst>
      <p:ext uri="{BB962C8B-B14F-4D97-AF65-F5344CB8AC3E}">
        <p14:creationId xmlns:p14="http://schemas.microsoft.com/office/powerpoint/2010/main" val="1401721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215776" y="275692"/>
            <a:ext cx="8811049" cy="2056971"/>
          </a:xfrm>
        </p:spPr>
        <p:txBody>
          <a:bodyPr lIns="0" tIns="0" rIns="0" bIns="0" anchor="t"/>
          <a:lstStyle/>
          <a:p>
            <a:pPr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4300">
                <a:solidFill>
                  <a:srgbClr val="333333"/>
                </a:solidFill>
                <a:latin typeface="Arial" charset="0"/>
              </a:rPr>
              <a:t>Agile Acceptance Test-Driven Development</a:t>
            </a:r>
          </a:p>
        </p:txBody>
      </p:sp>
      <p:sp>
        <p:nvSpPr>
          <p:cNvPr id="20483" name="Rectangle 2"/>
          <p:cNvSpPr>
            <a:spLocks noGrp="1" noChangeArrowheads="1"/>
          </p:cNvSpPr>
          <p:nvPr>
            <p:ph type="body" idx="1"/>
          </p:nvPr>
        </p:nvSpPr>
        <p:spPr>
          <a:xfrm>
            <a:off x="222920" y="1645577"/>
            <a:ext cx="8699589" cy="4936731"/>
          </a:xfrm>
        </p:spPr>
        <p:txBody>
          <a:bodyPr lIns="0" tIns="0" rIns="0" bIns="0"/>
          <a:lstStyle/>
          <a:p>
            <a:pPr marL="0" indent="0" algn="ctr" eaLnBrk="1" hangingPunct="1">
              <a:lnSpc>
                <a:spcPct val="95000"/>
              </a:lnSpc>
              <a:spcBef>
                <a:spcPct val="0"/>
              </a:spcBef>
              <a:buClr>
                <a:srgbClr val="FF0000"/>
              </a:buClr>
              <a:buNone/>
              <a:tabLst>
                <a:tab pos="95727" algn="l"/>
                <a:tab pos="500063" algn="l"/>
                <a:tab pos="904399" algn="l"/>
                <a:tab pos="1308735" algn="l"/>
                <a:tab pos="1713072" algn="l"/>
                <a:tab pos="2117408" algn="l"/>
                <a:tab pos="2521744" algn="l"/>
                <a:tab pos="2926080" algn="l"/>
                <a:tab pos="3330417" algn="l"/>
                <a:tab pos="3734753" algn="l"/>
                <a:tab pos="4139089" algn="l"/>
                <a:tab pos="4543425" algn="l"/>
                <a:tab pos="4947762" algn="l"/>
                <a:tab pos="5352098" algn="l"/>
                <a:tab pos="5756434" algn="l"/>
                <a:tab pos="6160770" algn="l"/>
                <a:tab pos="6565107" algn="l"/>
                <a:tab pos="6969443" algn="l"/>
                <a:tab pos="7373779" algn="l"/>
                <a:tab pos="7778115" algn="l"/>
                <a:tab pos="7818120" algn="l"/>
                <a:tab pos="8469630" algn="l"/>
              </a:tabLst>
            </a:pPr>
            <a:endParaRPr lang="en-GB" altLang="fr-FR" sz="4000">
              <a:solidFill>
                <a:srgbClr val="FF0000"/>
              </a:solidFill>
              <a:latin typeface="Arial" charset="0"/>
            </a:endParaRPr>
          </a:p>
          <a:p>
            <a:pPr marL="0" indent="0" algn="ctr" eaLnBrk="1" hangingPunct="1">
              <a:lnSpc>
                <a:spcPct val="95000"/>
              </a:lnSpc>
              <a:spcBef>
                <a:spcPct val="0"/>
              </a:spcBef>
              <a:buClr>
                <a:srgbClr val="FF0000"/>
              </a:buClr>
              <a:buNone/>
              <a:tabLst>
                <a:tab pos="95727" algn="l"/>
                <a:tab pos="500063" algn="l"/>
                <a:tab pos="904399" algn="l"/>
                <a:tab pos="1308735" algn="l"/>
                <a:tab pos="1713072" algn="l"/>
                <a:tab pos="2117408" algn="l"/>
                <a:tab pos="2521744" algn="l"/>
                <a:tab pos="2926080" algn="l"/>
                <a:tab pos="3330417" algn="l"/>
                <a:tab pos="3734753" algn="l"/>
                <a:tab pos="4139089" algn="l"/>
                <a:tab pos="4543425" algn="l"/>
                <a:tab pos="4947762" algn="l"/>
                <a:tab pos="5352098" algn="l"/>
                <a:tab pos="5756434" algn="l"/>
                <a:tab pos="6160770" algn="l"/>
                <a:tab pos="6565107" algn="l"/>
                <a:tab pos="6969443" algn="l"/>
                <a:tab pos="7373779" algn="l"/>
                <a:tab pos="7778115" algn="l"/>
                <a:tab pos="7818120" algn="l"/>
                <a:tab pos="8469630" algn="l"/>
              </a:tabLst>
            </a:pPr>
            <a:r>
              <a:rPr lang="en-GB" altLang="fr-FR" sz="4000">
                <a:solidFill>
                  <a:srgbClr val="FF0000"/>
                </a:solidFill>
                <a:latin typeface="Arial" charset="0"/>
              </a:rPr>
              <a:t>&lt;=&gt;</a:t>
            </a:r>
          </a:p>
          <a:p>
            <a:pPr marL="0" indent="0" eaLnBrk="1" hangingPunct="1">
              <a:lnSpc>
                <a:spcPct val="95000"/>
              </a:lnSpc>
              <a:spcBef>
                <a:spcPct val="0"/>
              </a:spcBef>
              <a:buClr>
                <a:srgbClr val="FF0000"/>
              </a:buClr>
              <a:buNone/>
              <a:tabLst>
                <a:tab pos="95727" algn="l"/>
                <a:tab pos="500063" algn="l"/>
                <a:tab pos="904399" algn="l"/>
                <a:tab pos="1308735" algn="l"/>
                <a:tab pos="1713072" algn="l"/>
                <a:tab pos="2117408" algn="l"/>
                <a:tab pos="2521744" algn="l"/>
                <a:tab pos="2926080" algn="l"/>
                <a:tab pos="3330417" algn="l"/>
                <a:tab pos="3734753" algn="l"/>
                <a:tab pos="4139089" algn="l"/>
                <a:tab pos="4543425" algn="l"/>
                <a:tab pos="4947762" algn="l"/>
                <a:tab pos="5352098" algn="l"/>
                <a:tab pos="5756434" algn="l"/>
                <a:tab pos="6160770" algn="l"/>
                <a:tab pos="6565107" algn="l"/>
                <a:tab pos="6969443" algn="l"/>
                <a:tab pos="7373779" algn="l"/>
                <a:tab pos="7778115" algn="l"/>
                <a:tab pos="7818120" algn="l"/>
                <a:tab pos="8469630" algn="l"/>
              </a:tabLst>
            </a:pPr>
            <a:br>
              <a:rPr lang="en-GB" altLang="fr-FR" sz="4000">
                <a:solidFill>
                  <a:srgbClr val="FF0000"/>
                </a:solidFill>
                <a:latin typeface="Arial" charset="0"/>
              </a:rPr>
            </a:br>
            <a:r>
              <a:rPr lang="en-GB" altLang="fr-FR" sz="4000">
                <a:solidFill>
                  <a:srgbClr val="FF0000"/>
                </a:solidFill>
                <a:latin typeface="Arial" charset="0"/>
              </a:rPr>
              <a:t> Requirements As Executable Tests</a:t>
            </a:r>
          </a:p>
        </p:txBody>
      </p:sp>
    </p:spTree>
    <p:extLst>
      <p:ext uri="{BB962C8B-B14F-4D97-AF65-F5344CB8AC3E}">
        <p14:creationId xmlns:p14="http://schemas.microsoft.com/office/powerpoint/2010/main" val="29634160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74263"/>
            <a:ext cx="9159718" cy="60894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535452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doc.ubuntu-fr.org/lib/exe/fetch.php?tok=363cdb&amp;media=http%3A%2F%2Fwww.impassionedcinema.com%2Fwordpress%2Fwp-content%2Fuploads%2F2012%2F06%2F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93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2267744" y="274263"/>
            <a:ext cx="6654765" cy="822789"/>
          </a:xfrm>
        </p:spPr>
        <p:txBody>
          <a:bodyPr lIns="0" tIns="0" rIns="0" bIns="0" anchor="t"/>
          <a:lstStyle/>
          <a:p>
            <a:pPr algn="l"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3900" dirty="0">
                <a:solidFill>
                  <a:srgbClr val="333333"/>
                </a:solidFill>
                <a:latin typeface="Arial" charset="0"/>
              </a:rPr>
              <a:t>Coder </a:t>
            </a:r>
            <a:r>
              <a:rPr lang="en-GB" altLang="fr-FR" sz="3900" dirty="0" err="1">
                <a:solidFill>
                  <a:srgbClr val="333333"/>
                </a:solidFill>
                <a:latin typeface="Arial" charset="0"/>
              </a:rPr>
              <a:t>c’est</a:t>
            </a:r>
            <a:r>
              <a:rPr lang="en-GB" altLang="fr-FR" sz="3900" dirty="0">
                <a:solidFill>
                  <a:srgbClr val="333333"/>
                </a:solidFill>
                <a:latin typeface="Arial" charset="0"/>
              </a:rPr>
              <a:t> </a:t>
            </a:r>
            <a:r>
              <a:rPr lang="en-GB" altLang="fr-FR" sz="3900" dirty="0" err="1">
                <a:solidFill>
                  <a:srgbClr val="333333"/>
                </a:solidFill>
                <a:latin typeface="Arial" charset="0"/>
              </a:rPr>
              <a:t>complexe</a:t>
            </a:r>
            <a:endParaRPr lang="en-GB" altLang="fr-FR" sz="3900" dirty="0">
              <a:solidFill>
                <a:srgbClr val="333333"/>
              </a:solidFill>
              <a:latin typeface="Arial" charset="0"/>
            </a:endParaRPr>
          </a:p>
        </p:txBody>
      </p:sp>
    </p:spTree>
    <p:extLst>
      <p:ext uri="{BB962C8B-B14F-4D97-AF65-F5344CB8AC3E}">
        <p14:creationId xmlns:p14="http://schemas.microsoft.com/office/powerpoint/2010/main" val="8046037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026" name="Picture 2" descr="http://upload.wikimedia.org/wikipedia/commons/8/82/Airbus_A380_blue_sk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218368"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489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188640"/>
            <a:ext cx="7772400" cy="1143000"/>
          </a:xfrm>
        </p:spPr>
        <p:txBody>
          <a:bodyPr/>
          <a:lstStyle/>
          <a:p>
            <a:r>
              <a:rPr lang="fr-FR" dirty="0"/>
              <a:t>Mise en pratique ?</a:t>
            </a:r>
          </a:p>
        </p:txBody>
      </p:sp>
      <p:sp>
        <p:nvSpPr>
          <p:cNvPr id="3" name="Espace réservé du contenu 2"/>
          <p:cNvSpPr>
            <a:spLocks noGrp="1"/>
          </p:cNvSpPr>
          <p:nvPr>
            <p:ph sz="quarter" idx="1"/>
          </p:nvPr>
        </p:nvSpPr>
        <p:spPr>
          <a:xfrm>
            <a:off x="457200" y="1219200"/>
            <a:ext cx="8507288" cy="5306144"/>
          </a:xfrm>
        </p:spPr>
        <p:txBody>
          <a:bodyPr>
            <a:normAutofit/>
          </a:bodyPr>
          <a:lstStyle/>
          <a:p>
            <a:r>
              <a:rPr lang="fr-FR" sz="3600" dirty="0">
                <a:cs typeface="Times New Roman" pitchFamily="18" charset="0"/>
              </a:rPr>
              <a:t>Erreurs / Pièges :</a:t>
            </a:r>
          </a:p>
          <a:p>
            <a:pPr lvl="1"/>
            <a:r>
              <a:rPr lang="fr-FR" sz="3200" dirty="0">
                <a:cs typeface="Times New Roman" pitchFamily="18" charset="0"/>
              </a:rPr>
              <a:t>Ne pas suivre le cycle</a:t>
            </a:r>
          </a:p>
          <a:p>
            <a:pPr lvl="1"/>
            <a:r>
              <a:rPr lang="fr-FR" sz="3200" dirty="0">
                <a:cs typeface="Times New Roman" pitchFamily="18" charset="0"/>
              </a:rPr>
              <a:t>Tests trop gros, trop complexes, inutiles, sous forme de scénarios, trop longs à exécuter</a:t>
            </a:r>
          </a:p>
          <a:p>
            <a:pPr lvl="1"/>
            <a:r>
              <a:rPr lang="fr-FR" sz="3200" dirty="0">
                <a:cs typeface="Times New Roman" pitchFamily="18" charset="0"/>
              </a:rPr>
              <a:t>Code non lisible (test et </a:t>
            </a:r>
            <a:r>
              <a:rPr lang="fr-FR" sz="3200" dirty="0" err="1">
                <a:cs typeface="Times New Roman" pitchFamily="18" charset="0"/>
              </a:rPr>
              <a:t>prod</a:t>
            </a:r>
            <a:r>
              <a:rPr lang="fr-FR" sz="3200" dirty="0">
                <a:cs typeface="Times New Roman" pitchFamily="18" charset="0"/>
              </a:rPr>
              <a:t>) </a:t>
            </a:r>
          </a:p>
          <a:p>
            <a:pPr lvl="1"/>
            <a:r>
              <a:rPr lang="fr-FR" sz="3200" dirty="0">
                <a:cs typeface="Times New Roman" pitchFamily="18" charset="0"/>
              </a:rPr>
              <a:t>Démarche non collective de l'équipe</a:t>
            </a:r>
          </a:p>
          <a:p>
            <a:pPr lvl="1"/>
            <a:r>
              <a:rPr lang="fr-FR" sz="3200" dirty="0">
                <a:cs typeface="Times New Roman" pitchFamily="18" charset="0"/>
              </a:rPr>
              <a:t>Mauvais entretien collectif des tests</a:t>
            </a:r>
          </a:p>
          <a:p>
            <a:pPr lvl="1"/>
            <a:r>
              <a:rPr lang="fr-FR" sz="3200" dirty="0">
                <a:cs typeface="Times New Roman" pitchFamily="18" charset="0"/>
              </a:rPr>
              <a:t>Manque de vision globale de l’architecture</a:t>
            </a:r>
          </a:p>
          <a:p>
            <a:pPr lvl="1"/>
            <a:endParaRPr lang="fr-FR" sz="3300" dirty="0">
              <a:cs typeface="Times New Roman" pitchFamily="18" charset="0"/>
            </a:endParaRPr>
          </a:p>
        </p:txBody>
      </p:sp>
    </p:spTree>
    <p:extLst>
      <p:ext uri="{BB962C8B-B14F-4D97-AF65-F5344CB8AC3E}">
        <p14:creationId xmlns:p14="http://schemas.microsoft.com/office/powerpoint/2010/main" val="350676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Y’a quoi comme test ?</a:t>
            </a:r>
          </a:p>
        </p:txBody>
      </p:sp>
      <p:sp>
        <p:nvSpPr>
          <p:cNvPr id="3" name="Espace réservé du contenu 2"/>
          <p:cNvSpPr>
            <a:spLocks noGrp="1"/>
          </p:cNvSpPr>
          <p:nvPr>
            <p:ph idx="1"/>
          </p:nvPr>
        </p:nvSpPr>
        <p:spPr/>
        <p:txBody>
          <a:bodyPr/>
          <a:lstStyle/>
          <a:p>
            <a:r>
              <a:rPr lang="fr-FR" dirty="0"/>
              <a:t>Tests fonctionnels</a:t>
            </a:r>
          </a:p>
          <a:p>
            <a:r>
              <a:rPr lang="fr-FR" dirty="0"/>
              <a:t>Tests d’intégrations</a:t>
            </a:r>
          </a:p>
          <a:p>
            <a:r>
              <a:rPr lang="fr-FR" dirty="0"/>
              <a:t>Tests unitaires</a:t>
            </a:r>
          </a:p>
        </p:txBody>
      </p:sp>
    </p:spTree>
    <p:extLst>
      <p:ext uri="{BB962C8B-B14F-4D97-AF65-F5344CB8AC3E}">
        <p14:creationId xmlns:p14="http://schemas.microsoft.com/office/powerpoint/2010/main" val="2437754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fonctionnel et de validation</a:t>
            </a:r>
          </a:p>
        </p:txBody>
      </p:sp>
      <p:sp>
        <p:nvSpPr>
          <p:cNvPr id="3" name="Espace réservé du contenu 2"/>
          <p:cNvSpPr>
            <a:spLocks noGrp="1"/>
          </p:cNvSpPr>
          <p:nvPr>
            <p:ph idx="1"/>
          </p:nvPr>
        </p:nvSpPr>
        <p:spPr/>
        <p:txBody>
          <a:bodyPr/>
          <a:lstStyle/>
          <a:p>
            <a:r>
              <a:rPr lang="fr-FR" dirty="0"/>
              <a:t>Le test de validation permet de vérifier si toutes les exigences client décrites dans le document de spécification d'un logiciel, écrit à partir de la spécification des besoins, sont respectées (</a:t>
            </a:r>
            <a:r>
              <a:rPr lang="fr-FR" dirty="0" err="1"/>
              <a:t>Wikipedia</a:t>
            </a:r>
            <a:r>
              <a:rPr lang="fr-FR" dirty="0"/>
              <a:t>).</a:t>
            </a:r>
          </a:p>
          <a:p>
            <a:r>
              <a:rPr lang="fr-FR" dirty="0"/>
              <a:t>Les tests fonctionnels vérifient que les différents modules ou composants implémentent correctement les exigences client. Ces tests peuvent être de type valide, invalide, inopportuns, etc.</a:t>
            </a:r>
          </a:p>
        </p:txBody>
      </p:sp>
    </p:spTree>
    <p:extLst>
      <p:ext uri="{BB962C8B-B14F-4D97-AF65-F5344CB8AC3E}">
        <p14:creationId xmlns:p14="http://schemas.microsoft.com/office/powerpoint/2010/main" val="3134228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différents tests fonctionnels</a:t>
            </a:r>
          </a:p>
        </p:txBody>
      </p:sp>
      <p:sp>
        <p:nvSpPr>
          <p:cNvPr id="3" name="Espace réservé du contenu 2"/>
          <p:cNvSpPr>
            <a:spLocks noGrp="1"/>
          </p:cNvSpPr>
          <p:nvPr>
            <p:ph idx="1"/>
          </p:nvPr>
        </p:nvSpPr>
        <p:spPr/>
        <p:txBody>
          <a:bodyPr/>
          <a:lstStyle/>
          <a:p>
            <a:r>
              <a:rPr lang="fr-FR" dirty="0"/>
              <a:t>Les tests solutions vérifient les exigences client d'un point de vue cas d'utilisation</a:t>
            </a:r>
          </a:p>
          <a:p>
            <a:r>
              <a:rPr lang="fr-FR" dirty="0"/>
              <a:t>Les tests de performance</a:t>
            </a:r>
          </a:p>
          <a:p>
            <a:r>
              <a:rPr lang="fr-FR" dirty="0"/>
              <a:t>Les tests de robustesse</a:t>
            </a:r>
          </a:p>
          <a:p>
            <a:r>
              <a:rPr lang="fr-FR" dirty="0"/>
              <a:t>Les tests de sécurité, d’attaque</a:t>
            </a:r>
          </a:p>
          <a:p>
            <a:r>
              <a:rPr lang="fr-FR" dirty="0"/>
              <a:t>Les tests de haute disponibilité et de </a:t>
            </a:r>
            <a:r>
              <a:rPr lang="fr-FR" dirty="0" err="1"/>
              <a:t>scalabilité</a:t>
            </a:r>
            <a:endParaRPr lang="fr-FR" dirty="0"/>
          </a:p>
          <a:p>
            <a:r>
              <a:rPr lang="fr-FR" dirty="0"/>
              <a:t>Les tests de non régressions</a:t>
            </a:r>
          </a:p>
          <a:p>
            <a:r>
              <a:rPr lang="fr-FR" dirty="0"/>
              <a:t>…</a:t>
            </a:r>
          </a:p>
        </p:txBody>
      </p:sp>
    </p:spTree>
    <p:extLst>
      <p:ext uri="{BB962C8B-B14F-4D97-AF65-F5344CB8AC3E}">
        <p14:creationId xmlns:p14="http://schemas.microsoft.com/office/powerpoint/2010/main" val="229295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d’intégration</a:t>
            </a:r>
          </a:p>
        </p:txBody>
      </p:sp>
      <p:sp>
        <p:nvSpPr>
          <p:cNvPr id="3" name="Espace réservé du contenu 2"/>
          <p:cNvSpPr>
            <a:spLocks noGrp="1"/>
          </p:cNvSpPr>
          <p:nvPr>
            <p:ph idx="1"/>
          </p:nvPr>
        </p:nvSpPr>
        <p:spPr/>
        <p:txBody>
          <a:bodyPr/>
          <a:lstStyle/>
          <a:p>
            <a:r>
              <a:rPr lang="fr-FR" sz="2400" dirty="0"/>
              <a:t>Un test d'intégration est un test qui se déroule dans une phase d'un projet informatique suivant les tests unitaires. Il consiste, une fois que les développeurs ont chacun validé leurs développements ou leurs correctifs, à regrouper leurs modifications ensemble dans le cadre d'une livraison (</a:t>
            </a:r>
            <a:r>
              <a:rPr lang="fr-FR" sz="2400" dirty="0" err="1"/>
              <a:t>Wikipedia</a:t>
            </a:r>
            <a:r>
              <a:rPr lang="fr-FR" sz="2400" dirty="0"/>
              <a:t>).</a:t>
            </a:r>
          </a:p>
          <a:p>
            <a:pPr lvl="1"/>
            <a:r>
              <a:rPr lang="fr-FR" sz="2000" dirty="0"/>
              <a:t>Un test d’intégration dépends des couches sous jacentes</a:t>
            </a:r>
          </a:p>
          <a:p>
            <a:pPr lvl="1"/>
            <a:r>
              <a:rPr lang="fr-FR" sz="2000" dirty="0"/>
              <a:t>L’intégration continue est la fusion des tests unitaires et des tests d’intégration</a:t>
            </a:r>
          </a:p>
          <a:p>
            <a:pPr lvl="1"/>
            <a:r>
              <a:rPr lang="fr-FR" sz="2000" dirty="0"/>
              <a:t>Contient des tests de sécurité, de non régression et de montée en charge</a:t>
            </a:r>
          </a:p>
        </p:txBody>
      </p:sp>
    </p:spTree>
    <p:extLst>
      <p:ext uri="{BB962C8B-B14F-4D97-AF65-F5344CB8AC3E}">
        <p14:creationId xmlns:p14="http://schemas.microsoft.com/office/powerpoint/2010/main" val="1606454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Unitaire</a:t>
            </a:r>
          </a:p>
        </p:txBody>
      </p:sp>
      <p:sp>
        <p:nvSpPr>
          <p:cNvPr id="3" name="Espace réservé du contenu 2"/>
          <p:cNvSpPr>
            <a:spLocks noGrp="1"/>
          </p:cNvSpPr>
          <p:nvPr>
            <p:ph idx="1"/>
          </p:nvPr>
        </p:nvSpPr>
        <p:spPr/>
        <p:txBody>
          <a:bodyPr/>
          <a:lstStyle/>
          <a:p>
            <a:r>
              <a:rPr lang="fr-FR" dirty="0"/>
              <a:t>Un test unitaire est une procédure permettant de vérifier le bon fonctionnement d'une partie précise d'un logiciel ou d'une portion d'un programme. On écrit un test pour confronter une réalisation à sa spécification (</a:t>
            </a:r>
            <a:r>
              <a:rPr lang="fr-FR" dirty="0" err="1"/>
              <a:t>Wikipedia</a:t>
            </a:r>
            <a:r>
              <a:rPr lang="fr-FR" dirty="0"/>
              <a:t>)</a:t>
            </a:r>
          </a:p>
          <a:p>
            <a:r>
              <a:rPr lang="fr-FR" dirty="0"/>
              <a:t>En programmation orientée objet l’unité est la classe</a:t>
            </a:r>
          </a:p>
          <a:p>
            <a:r>
              <a:rPr lang="fr-FR" dirty="0"/>
              <a:t>Servent aux autres tests</a:t>
            </a:r>
          </a:p>
        </p:txBody>
      </p:sp>
    </p:spTree>
    <p:extLst>
      <p:ext uri="{BB962C8B-B14F-4D97-AF65-F5344CB8AC3E}">
        <p14:creationId xmlns:p14="http://schemas.microsoft.com/office/powerpoint/2010/main" val="1772571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C’est quoi un bon test ?</a:t>
            </a:r>
          </a:p>
        </p:txBody>
      </p:sp>
      <p:sp>
        <p:nvSpPr>
          <p:cNvPr id="3" name="Espace réservé du contenu 2"/>
          <p:cNvSpPr>
            <a:spLocks noGrp="1"/>
          </p:cNvSpPr>
          <p:nvPr>
            <p:ph idx="1"/>
          </p:nvPr>
        </p:nvSpPr>
        <p:spPr/>
        <p:txBody>
          <a:bodyPr/>
          <a:lstStyle/>
          <a:p>
            <a:r>
              <a:rPr lang="fr-FR" dirty="0"/>
              <a:t>Complet</a:t>
            </a:r>
          </a:p>
          <a:p>
            <a:r>
              <a:rPr lang="fr-FR" dirty="0"/>
              <a:t>Répétable</a:t>
            </a:r>
          </a:p>
          <a:p>
            <a:r>
              <a:rPr lang="fr-FR" dirty="0"/>
              <a:t>Automatique</a:t>
            </a:r>
          </a:p>
          <a:p>
            <a:r>
              <a:rPr lang="fr-FR" dirty="0"/>
              <a:t>Clair</a:t>
            </a:r>
          </a:p>
          <a:p>
            <a:r>
              <a:rPr lang="fr-FR" dirty="0"/>
              <a:t>En plus un test unitaire est</a:t>
            </a:r>
          </a:p>
          <a:p>
            <a:pPr lvl="1"/>
            <a:r>
              <a:rPr lang="fr-FR" dirty="0"/>
              <a:t>Petit</a:t>
            </a:r>
          </a:p>
          <a:p>
            <a:pPr lvl="1"/>
            <a:r>
              <a:rPr lang="fr-FR" dirty="0"/>
              <a:t>Isolé</a:t>
            </a:r>
          </a:p>
          <a:p>
            <a:pPr lvl="1"/>
            <a:endParaRPr lang="fr-FR" dirty="0"/>
          </a:p>
        </p:txBody>
      </p:sp>
    </p:spTree>
    <p:extLst>
      <p:ext uri="{BB962C8B-B14F-4D97-AF65-F5344CB8AC3E}">
        <p14:creationId xmlns:p14="http://schemas.microsoft.com/office/powerpoint/2010/main" val="366831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sz="quarter" idx="1"/>
          </p:nvPr>
        </p:nvSpPr>
        <p:spPr>
          <a:xfrm>
            <a:off x="457200" y="1219200"/>
            <a:ext cx="8507288" cy="5306144"/>
          </a:xfrm>
        </p:spPr>
        <p:txBody>
          <a:bodyPr>
            <a:normAutofit/>
          </a:bodyPr>
          <a:lstStyle/>
          <a:p>
            <a:r>
              <a:rPr lang="fr-FR" sz="3200" dirty="0">
                <a:cs typeface="Times New Roman" pitchFamily="18" charset="0"/>
              </a:rPr>
              <a:t>C'est une </a:t>
            </a:r>
            <a:r>
              <a:rPr lang="fr-FR" sz="3200" b="1" dirty="0">
                <a:cs typeface="Times New Roman" pitchFamily="18" charset="0"/>
              </a:rPr>
              <a:t>méthode de développement</a:t>
            </a:r>
            <a:br>
              <a:rPr lang="fr-FR" sz="3600" dirty="0">
                <a:cs typeface="Times New Roman" pitchFamily="18" charset="0"/>
              </a:rPr>
            </a:br>
            <a:r>
              <a:rPr lang="fr-FR" sz="2800" dirty="0">
                <a:cs typeface="Times New Roman" pitchFamily="18" charset="0"/>
              </a:rPr>
              <a:t>et non une "méthode de tests"</a:t>
            </a:r>
          </a:p>
          <a:p>
            <a:endParaRPr lang="fr-FR" sz="3300" dirty="0">
              <a:cs typeface="Times New Roman" pitchFamily="18" charset="0"/>
            </a:endParaRPr>
          </a:p>
          <a:p>
            <a:pPr marL="0" indent="0" algn="ctr">
              <a:buNone/>
            </a:pPr>
            <a:r>
              <a:rPr lang="fr-FR" sz="4000" b="1" i="1" dirty="0">
                <a:solidFill>
                  <a:srgbClr val="00B050"/>
                </a:solidFill>
                <a:cs typeface="Times New Roman" pitchFamily="18" charset="0"/>
              </a:rPr>
              <a:t>"On ne fait plus des tests"</a:t>
            </a:r>
          </a:p>
          <a:p>
            <a:pPr marL="0" indent="0" algn="ctr">
              <a:buNone/>
            </a:pPr>
            <a:endParaRPr lang="fr-FR" sz="4000" b="1" i="1" dirty="0">
              <a:solidFill>
                <a:srgbClr val="00B050"/>
              </a:solidFill>
              <a:cs typeface="Times New Roman" pitchFamily="18" charset="0"/>
            </a:endParaRPr>
          </a:p>
          <a:p>
            <a:pPr marL="0" indent="0" algn="ctr">
              <a:buNone/>
            </a:pPr>
            <a:r>
              <a:rPr lang="fr-FR" sz="4000" b="1" i="1" dirty="0">
                <a:solidFill>
                  <a:srgbClr val="00B050"/>
                </a:solidFill>
                <a:cs typeface="Times New Roman" pitchFamily="18" charset="0"/>
              </a:rPr>
              <a:t>"Finalement, le TDD, c'est coder </a:t>
            </a:r>
          </a:p>
          <a:p>
            <a:pPr marL="0" indent="0" algn="ctr">
              <a:buNone/>
            </a:pPr>
            <a:r>
              <a:rPr lang="fr-FR" sz="4000" b="1" i="1" dirty="0">
                <a:solidFill>
                  <a:srgbClr val="00B050"/>
                </a:solidFill>
                <a:cs typeface="Times New Roman" pitchFamily="18" charset="0"/>
              </a:rPr>
              <a:t>…à l'endroit !"</a:t>
            </a:r>
          </a:p>
          <a:p>
            <a:endParaRPr lang="fr-FR" sz="3300" dirty="0">
              <a:cs typeface="Times New Roman" pitchFamily="18" charset="0"/>
            </a:endParaRPr>
          </a:p>
        </p:txBody>
      </p:sp>
    </p:spTree>
    <p:extLst>
      <p:ext uri="{BB962C8B-B14F-4D97-AF65-F5344CB8AC3E}">
        <p14:creationId xmlns:p14="http://schemas.microsoft.com/office/powerpoint/2010/main" val="3947554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L’un a fait </a:t>
            </a:r>
            <a:r>
              <a:rPr lang="fr-FR"/>
              <a:t>du test, pas </a:t>
            </a:r>
            <a:r>
              <a:rPr lang="fr-FR" dirty="0"/>
              <a:t>l’autre</a:t>
            </a:r>
          </a:p>
        </p:txBody>
      </p:sp>
      <p:sp>
        <p:nvSpPr>
          <p:cNvPr id="3" name="Espace réservé du contenu 2"/>
          <p:cNvSpPr>
            <a:spLocks noGrp="1"/>
          </p:cNvSpPr>
          <p:nvPr>
            <p:ph idx="1"/>
          </p:nvPr>
        </p:nvSpPr>
        <p:spPr/>
        <p:txBody>
          <a:bodyPr/>
          <a:lstStyle/>
          <a:p>
            <a:endParaRPr lang="fr-FR" dirty="0"/>
          </a:p>
        </p:txBody>
      </p:sp>
      <p:pic>
        <p:nvPicPr>
          <p:cNvPr id="34820" name="Picture 4" descr="http://itmoldova.com/wp-content/uploads/2011/03/12997576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776"/>
            <a:ext cx="9144000" cy="3877059"/>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p:cNvSpPr txBox="1">
            <a:spLocks/>
          </p:cNvSpPr>
          <p:nvPr/>
        </p:nvSpPr>
        <p:spPr bwMode="auto">
          <a:xfrm>
            <a:off x="685800" y="528983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defRPr>
            </a:lvl2pPr>
            <a:lvl3pPr algn="ctr" rtl="0" eaLnBrk="0" fontAlgn="base" hangingPunct="0">
              <a:spcBef>
                <a:spcPct val="0"/>
              </a:spcBef>
              <a:spcAft>
                <a:spcPct val="0"/>
              </a:spcAft>
              <a:defRPr sz="4000">
                <a:solidFill>
                  <a:schemeClr val="tx2"/>
                </a:solidFill>
                <a:latin typeface="Arial" charset="0"/>
              </a:defRPr>
            </a:lvl3pPr>
            <a:lvl4pPr algn="ctr" rtl="0" eaLnBrk="0" fontAlgn="base" hangingPunct="0">
              <a:spcBef>
                <a:spcPct val="0"/>
              </a:spcBef>
              <a:spcAft>
                <a:spcPct val="0"/>
              </a:spcAft>
              <a:defRPr sz="4000">
                <a:solidFill>
                  <a:schemeClr val="tx2"/>
                </a:solidFill>
                <a:latin typeface="Arial" charset="0"/>
              </a:defRPr>
            </a:lvl4pPr>
            <a:lvl5pPr algn="ctr" rtl="0" eaLnBrk="0" fontAlgn="base" hangingPunct="0">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a:lstStyle>
          <a:p>
            <a:r>
              <a:rPr lang="fr-FR" kern="0" dirty="0"/>
              <a:t>Ca ne les a pas empêcher de réussir</a:t>
            </a:r>
          </a:p>
        </p:txBody>
      </p:sp>
    </p:spTree>
    <p:extLst>
      <p:ext uri="{BB962C8B-B14F-4D97-AF65-F5344CB8AC3E}">
        <p14:creationId xmlns:p14="http://schemas.microsoft.com/office/powerpoint/2010/main" val="1776257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
            <a:ext cx="8604448" cy="68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0138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C'est quoi les tests unitaires ?</a:t>
            </a:r>
          </a:p>
        </p:txBody>
      </p:sp>
      <p:sp>
        <p:nvSpPr>
          <p:cNvPr id="3" name="Espace réservé du contenu 2"/>
          <p:cNvSpPr>
            <a:spLocks noGrp="1"/>
          </p:cNvSpPr>
          <p:nvPr>
            <p:ph idx="1"/>
          </p:nvPr>
        </p:nvSpPr>
        <p:spPr/>
        <p:txBody>
          <a:bodyPr/>
          <a:lstStyle/>
          <a:p>
            <a:r>
              <a:rPr lang="fr-FR" dirty="0"/>
              <a:t>Du code pour tester du code</a:t>
            </a:r>
          </a:p>
          <a:p>
            <a:r>
              <a:rPr lang="fr-FR" dirty="0"/>
              <a:t>Tests sur une "unité" de programme = partie de code la plus petite ayant une </a:t>
            </a:r>
            <a:r>
              <a:rPr lang="fr-FR" b="1" dirty="0"/>
              <a:t>cohérence fonctionnelle</a:t>
            </a:r>
            <a:br>
              <a:rPr lang="fr-FR" b="1" dirty="0"/>
            </a:br>
            <a:r>
              <a:rPr lang="fr-FR" b="1" dirty="0">
                <a:sym typeface="Wingdings" pitchFamily="2" charset="2"/>
              </a:rPr>
              <a:t> Classe</a:t>
            </a:r>
            <a:endParaRPr lang="fr-FR" dirty="0"/>
          </a:p>
          <a:p>
            <a:r>
              <a:rPr lang="fr-FR" dirty="0"/>
              <a:t>Automatisables, automatisés</a:t>
            </a:r>
          </a:p>
          <a:p>
            <a:r>
              <a:rPr lang="fr-FR" dirty="0"/>
              <a:t>Ecrire le code de test avant le code de production</a:t>
            </a:r>
          </a:p>
          <a:p>
            <a:r>
              <a:rPr lang="fr-FR" dirty="0"/>
              <a:t>Mais pas que …</a:t>
            </a:r>
          </a:p>
          <a:p>
            <a:endParaRPr lang="fr-FR" dirty="0"/>
          </a:p>
        </p:txBody>
      </p:sp>
    </p:spTree>
    <p:extLst>
      <p:ext uri="{BB962C8B-B14F-4D97-AF65-F5344CB8AC3E}">
        <p14:creationId xmlns:p14="http://schemas.microsoft.com/office/powerpoint/2010/main" val="1549344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Le test unitaire (UT) est une procédure permettant de vérifier le bon fonctionnement d'une partie précise d'un logiciel ou d'une portion d'un programme (appelée « unité » ou « module »).</a:t>
            </a:r>
          </a:p>
          <a:p>
            <a:pPr lvl="1"/>
            <a:r>
              <a:rPr lang="fr-FR" dirty="0"/>
              <a:t>Dans les applications non critiques, l'écriture des tests unitaires a longtemps été considérée comme une tâche secondaire.</a:t>
            </a:r>
          </a:p>
          <a:p>
            <a:pPr lvl="1"/>
            <a:r>
              <a:rPr lang="fr-FR" dirty="0"/>
              <a:t>Cependant, les méthodes </a:t>
            </a:r>
            <a:r>
              <a:rPr lang="fr-FR" dirty="0" err="1"/>
              <a:t>Extreme</a:t>
            </a:r>
            <a:r>
              <a:rPr lang="fr-FR" dirty="0"/>
              <a:t> </a:t>
            </a:r>
            <a:r>
              <a:rPr lang="fr-FR" dirty="0" err="1"/>
              <a:t>programming</a:t>
            </a:r>
            <a:r>
              <a:rPr lang="fr-FR" dirty="0"/>
              <a:t> (XP) ou Test </a:t>
            </a:r>
            <a:r>
              <a:rPr lang="fr-FR" dirty="0" err="1"/>
              <a:t>Driven</a:t>
            </a:r>
            <a:r>
              <a:rPr lang="fr-FR" dirty="0"/>
              <a:t> </a:t>
            </a:r>
            <a:r>
              <a:rPr lang="fr-FR" dirty="0" err="1"/>
              <a:t>Development</a:t>
            </a:r>
            <a:r>
              <a:rPr lang="fr-FR" dirty="0"/>
              <a:t> (TDD) ont remis les tests unitaires, appelés « tests du programmeur », au centre de l'activité de programmation.</a:t>
            </a:r>
          </a:p>
        </p:txBody>
      </p:sp>
    </p:spTree>
    <p:extLst>
      <p:ext uri="{BB962C8B-B14F-4D97-AF65-F5344CB8AC3E}">
        <p14:creationId xmlns:p14="http://schemas.microsoft.com/office/powerpoint/2010/main" val="3590229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Origines</a:t>
            </a:r>
          </a:p>
        </p:txBody>
      </p:sp>
      <p:sp>
        <p:nvSpPr>
          <p:cNvPr id="3" name="Espace réservé du contenu 2"/>
          <p:cNvSpPr>
            <a:spLocks noGrp="1"/>
          </p:cNvSpPr>
          <p:nvPr>
            <p:ph idx="1"/>
          </p:nvPr>
        </p:nvSpPr>
        <p:spPr/>
        <p:txBody>
          <a:bodyPr/>
          <a:lstStyle/>
          <a:p>
            <a:r>
              <a:rPr lang="fr-FR" dirty="0"/>
              <a:t>En 1997, Kent Beck rencontre Erich Gamma avec lequel il crée </a:t>
            </a:r>
            <a:r>
              <a:rPr lang="fr-FR" dirty="0" err="1"/>
              <a:t>Junit</a:t>
            </a:r>
            <a:r>
              <a:rPr lang="fr-FR" dirty="0"/>
              <a:t> (Java) qui, suite à sa popularité, entraînera la création de nombreux </a:t>
            </a:r>
            <a:r>
              <a:rPr lang="fr-FR" dirty="0" err="1"/>
              <a:t>Frameworks</a:t>
            </a:r>
            <a:r>
              <a:rPr lang="fr-FR" dirty="0"/>
              <a:t> de tests unitaires, cet ensemble se nomme </a:t>
            </a:r>
            <a:r>
              <a:rPr lang="fr-FR" dirty="0" err="1"/>
              <a:t>xUnit</a:t>
            </a:r>
            <a:endParaRPr lang="fr-FR" dirty="0"/>
          </a:p>
          <a:p>
            <a:endParaRPr lang="fr-FR" dirty="0"/>
          </a:p>
        </p:txBody>
      </p:sp>
      <p:sp>
        <p:nvSpPr>
          <p:cNvPr id="4" name="AutoShape 2" descr="Résultat de recherche d'images pour &quot;junit&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Résultat de recherche d'images pour &quot;junit&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3671888"/>
            <a:ext cx="121920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5779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Utilité</a:t>
            </a:r>
          </a:p>
        </p:txBody>
      </p:sp>
      <p:sp>
        <p:nvSpPr>
          <p:cNvPr id="3" name="Espace réservé du contenu 2"/>
          <p:cNvSpPr>
            <a:spLocks noGrp="1"/>
          </p:cNvSpPr>
          <p:nvPr>
            <p:ph idx="1"/>
          </p:nvPr>
        </p:nvSpPr>
        <p:spPr/>
        <p:txBody>
          <a:bodyPr/>
          <a:lstStyle/>
          <a:p>
            <a:r>
              <a:rPr lang="fr-FR" dirty="0"/>
              <a:t>Le test définit un critère d’arrêt qui permet de statuer sur le succès ou sur l’échec d’une vérification</a:t>
            </a:r>
          </a:p>
          <a:p>
            <a:r>
              <a:rPr lang="fr-FR" dirty="0"/>
              <a:t>Grâce à la spécification, on est en mesure de faire correspondre un état d’entrée donné à un résultat ou à une sortie</a:t>
            </a:r>
          </a:p>
          <a:p>
            <a:pPr lvl="1"/>
            <a:r>
              <a:rPr lang="fr-FR" dirty="0"/>
              <a:t>Le test permet de vérifier que la relation d’entrée / sortie donnée par la spécification est bel et bien réalisée.</a:t>
            </a:r>
          </a:p>
        </p:txBody>
      </p:sp>
    </p:spTree>
    <p:extLst>
      <p:ext uri="{BB962C8B-B14F-4D97-AF65-F5344CB8AC3E}">
        <p14:creationId xmlns:p14="http://schemas.microsoft.com/office/powerpoint/2010/main" val="843078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 quoi ca sert ?</a:t>
            </a:r>
          </a:p>
        </p:txBody>
      </p:sp>
      <p:sp>
        <p:nvSpPr>
          <p:cNvPr id="3" name="Espace réservé du contenu 2"/>
          <p:cNvSpPr>
            <a:spLocks noGrp="1"/>
          </p:cNvSpPr>
          <p:nvPr>
            <p:ph idx="1"/>
          </p:nvPr>
        </p:nvSpPr>
        <p:spPr/>
        <p:txBody>
          <a:bodyPr/>
          <a:lstStyle/>
          <a:p>
            <a:r>
              <a:rPr lang="fr-FR" dirty="0"/>
              <a:t>Trouver les erreurs rapidement</a:t>
            </a:r>
          </a:p>
          <a:p>
            <a:r>
              <a:rPr lang="fr-FR" dirty="0"/>
              <a:t>Sécurise la maintenance</a:t>
            </a:r>
          </a:p>
          <a:p>
            <a:pPr lvl="1"/>
            <a:r>
              <a:rPr lang="fr-FR" dirty="0"/>
              <a:t>Lors d'une modification d'un programme les tests unitaires signalent les éventuelles régressions</a:t>
            </a:r>
          </a:p>
          <a:p>
            <a:r>
              <a:rPr lang="fr-FR" dirty="0"/>
              <a:t>Documente le code</a:t>
            </a:r>
          </a:p>
          <a:p>
            <a:pPr lvl="1"/>
            <a:r>
              <a:rPr lang="fr-FR" dirty="0"/>
              <a:t>Il est très utile de lire les tests pour comprendre comment s'utilise une méthode</a:t>
            </a:r>
          </a:p>
          <a:p>
            <a:pPr lvl="1"/>
            <a:r>
              <a:rPr lang="fr-FR" dirty="0"/>
              <a:t>De plus il est possible que la documentation ne soit plus à jour, mais les tests eux correspondent à la réalité de l'application.</a:t>
            </a:r>
          </a:p>
        </p:txBody>
      </p:sp>
    </p:spTree>
    <p:extLst>
      <p:ext uri="{BB962C8B-B14F-4D97-AF65-F5344CB8AC3E}">
        <p14:creationId xmlns:p14="http://schemas.microsoft.com/office/powerpoint/2010/main" val="792029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NUnit</a:t>
            </a:r>
            <a:endParaRPr lang="fr-FR" dirty="0"/>
          </a:p>
        </p:txBody>
      </p:sp>
      <p:sp>
        <p:nvSpPr>
          <p:cNvPr id="3" name="Espace réservé du contenu 2"/>
          <p:cNvSpPr>
            <a:spLocks noGrp="1"/>
          </p:cNvSpPr>
          <p:nvPr>
            <p:ph idx="1"/>
          </p:nvPr>
        </p:nvSpPr>
        <p:spPr/>
        <p:txBody>
          <a:bodyPr/>
          <a:lstStyle/>
          <a:p>
            <a:r>
              <a:rPr lang="fr-FR" dirty="0"/>
              <a:t>Portage de </a:t>
            </a:r>
            <a:r>
              <a:rPr lang="fr-FR" dirty="0" err="1"/>
              <a:t>JUnit</a:t>
            </a:r>
            <a:r>
              <a:rPr lang="fr-FR" dirty="0"/>
              <a:t> en .NET</a:t>
            </a:r>
          </a:p>
          <a:p>
            <a:r>
              <a:rPr lang="fr-FR" dirty="0"/>
              <a:t>Ne nécessite pas VS</a:t>
            </a:r>
          </a:p>
          <a:p>
            <a:pPr lvl="1"/>
            <a:r>
              <a:rPr lang="fr-FR" dirty="0"/>
              <a:t>Peut fonctionner de manière autonome</a:t>
            </a:r>
          </a:p>
          <a:p>
            <a:pPr lvl="1"/>
            <a:r>
              <a:rPr lang="fr-FR" dirty="0"/>
              <a:t>Plugin pour VS</a:t>
            </a:r>
          </a:p>
          <a:p>
            <a:pPr lvl="1"/>
            <a:r>
              <a:rPr lang="fr-FR" dirty="0"/>
              <a:t>Compatible avec les outils avancés depuis VS2012</a:t>
            </a:r>
          </a:p>
        </p:txBody>
      </p:sp>
      <p:pic>
        <p:nvPicPr>
          <p:cNvPr id="3074" name="Picture 2" descr="Résultat de recherche d'images pour &quot;NUnit&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3933056"/>
            <a:ext cx="1238250"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679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Créer un projet de tests</a:t>
            </a:r>
          </a:p>
        </p:txBody>
      </p:sp>
      <p:sp>
        <p:nvSpPr>
          <p:cNvPr id="3" name="Espace réservé du contenu 2"/>
          <p:cNvSpPr>
            <a:spLocks noGrp="1"/>
          </p:cNvSpPr>
          <p:nvPr>
            <p:ph idx="1"/>
          </p:nvPr>
        </p:nvSpPr>
        <p:spPr/>
        <p:txBody>
          <a:bodyPr/>
          <a:lstStyle/>
          <a:p>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5" y="1332370"/>
            <a:ext cx="9026955" cy="3464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083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Étape 1 </a:t>
            </a:r>
            <a:r>
              <a:rPr lang="fr-FR" noProof="0" dirty="0"/>
              <a:t>: Écrire le test (C#)</a:t>
            </a:r>
          </a:p>
        </p:txBody>
      </p:sp>
      <p:sp>
        <p:nvSpPr>
          <p:cNvPr id="4" name="TextBox 3"/>
          <p:cNvSpPr txBox="1"/>
          <p:nvPr/>
        </p:nvSpPr>
        <p:spPr bwMode="gray">
          <a:xfrm>
            <a:off x="1663357" y="1758770"/>
            <a:ext cx="5698996" cy="3693319"/>
          </a:xfrm>
          <a:prstGeom prst="rect">
            <a:avLst/>
          </a:prstGeom>
          <a:solidFill>
            <a:schemeClr val="accent1"/>
          </a:solidFill>
          <a:ln>
            <a:solidFill>
              <a:schemeClr val="tx1"/>
            </a:solidFill>
          </a:ln>
          <a:effectLst>
            <a:outerShdw dist="53340" dir="2700000" algn="t" rotWithShape="0">
              <a:schemeClr val="tx1"/>
            </a:outerShdw>
          </a:effectLst>
        </p:spPr>
        <p:txBody>
          <a:bodyPr wrap="none" rtlCol="0">
            <a:spAutoFit/>
          </a:bodyPr>
          <a:lstStyle/>
          <a:p>
            <a:pPr algn="just"/>
            <a:endParaRPr lang="en-GB" sz="1800" dirty="0">
              <a:latin typeface="Courier New" pitchFamily="49" charset="0"/>
              <a:cs typeface="Courier New" pitchFamily="49" charset="0"/>
            </a:endParaRPr>
          </a:p>
          <a:p>
            <a:pPr algn="just"/>
            <a:r>
              <a:rPr lang="en-GB" sz="1800" b="1" dirty="0">
                <a:latin typeface="Courier New" pitchFamily="49" charset="0"/>
                <a:cs typeface="Courier New" pitchFamily="49" charset="0"/>
              </a:rPr>
              <a:t>[TestClass]</a:t>
            </a:r>
          </a:p>
          <a:p>
            <a:pPr algn="just"/>
            <a:r>
              <a:rPr lang="en-GB" sz="1800" dirty="0">
                <a:latin typeface="Courier New" pitchFamily="49" charset="0"/>
                <a:cs typeface="Courier New" pitchFamily="49" charset="0"/>
              </a:rPr>
              <a:t>public class CounterTest</a:t>
            </a:r>
          </a:p>
          <a:p>
            <a:pPr algn="just"/>
            <a:r>
              <a:rPr lang="en-GB" sz="1800" dirty="0">
                <a:latin typeface="Courier New" pitchFamily="49" charset="0"/>
                <a:cs typeface="Courier New" pitchFamily="49" charset="0"/>
              </a:rPr>
              <a:t>{</a:t>
            </a:r>
          </a:p>
          <a:p>
            <a:pPr algn="just"/>
            <a:endParaRPr lang="en-GB" sz="1800" dirty="0">
              <a:latin typeface="Courier New" pitchFamily="49" charset="0"/>
              <a:cs typeface="Courier New" pitchFamily="49" charset="0"/>
            </a:endParaRPr>
          </a:p>
          <a:p>
            <a:pPr algn="just"/>
            <a:r>
              <a:rPr lang="en-GB" sz="1800" b="1" dirty="0">
                <a:latin typeface="Courier New" pitchFamily="49" charset="0"/>
                <a:cs typeface="Courier New" pitchFamily="49" charset="0"/>
              </a:rPr>
              <a:t>   [TestMethod]</a:t>
            </a:r>
          </a:p>
          <a:p>
            <a:pPr algn="just"/>
            <a:r>
              <a:rPr lang="en-GB" sz="1800" dirty="0">
                <a:latin typeface="Courier New" pitchFamily="49" charset="0"/>
                <a:cs typeface="Courier New" pitchFamily="49" charset="0"/>
              </a:rPr>
              <a:t>   public void TestCreate()</a:t>
            </a:r>
          </a:p>
          <a:p>
            <a:pPr algn="just"/>
            <a:r>
              <a:rPr lang="en-GB" sz="1800" dirty="0">
                <a:latin typeface="Courier New" pitchFamily="49" charset="0"/>
                <a:cs typeface="Courier New" pitchFamily="49" charset="0"/>
              </a:rPr>
              <a:t>   {</a:t>
            </a:r>
          </a:p>
          <a:p>
            <a:pPr algn="just"/>
            <a:r>
              <a:rPr lang="en-GB" sz="1800" dirty="0">
                <a:latin typeface="Courier New" pitchFamily="49" charset="0"/>
                <a:cs typeface="Courier New" pitchFamily="49" charset="0"/>
              </a:rPr>
              <a:t>      Counter counter = new Counter(0);</a:t>
            </a:r>
          </a:p>
          <a:p>
            <a:pPr algn="just"/>
            <a:r>
              <a:rPr lang="en-GB" sz="1800" b="1" dirty="0">
                <a:latin typeface="Courier New" pitchFamily="49" charset="0"/>
                <a:cs typeface="Courier New" pitchFamily="49" charset="0"/>
              </a:rPr>
              <a:t>      Assert.IsNotNull(counter);</a:t>
            </a:r>
          </a:p>
          <a:p>
            <a:pPr algn="just"/>
            <a:r>
              <a:rPr lang="en-GB" sz="1800" dirty="0">
                <a:latin typeface="Courier New" pitchFamily="49" charset="0"/>
                <a:cs typeface="Courier New" pitchFamily="49" charset="0"/>
              </a:rPr>
              <a:t>   }</a:t>
            </a:r>
          </a:p>
          <a:p>
            <a:pPr algn="just"/>
            <a:endParaRPr lang="en-GB" sz="1800" dirty="0">
              <a:latin typeface="Courier New" pitchFamily="49" charset="0"/>
              <a:cs typeface="Courier New" pitchFamily="49" charset="0"/>
            </a:endParaRPr>
          </a:p>
          <a:p>
            <a:pPr algn="just"/>
            <a:r>
              <a:rPr lang="en-GB" sz="1800" dirty="0">
                <a:latin typeface="Courier New" pitchFamily="49" charset="0"/>
                <a:cs typeface="Courier New" pitchFamily="49" charset="0"/>
              </a:rPr>
              <a:t>} </a:t>
            </a:r>
          </a:p>
        </p:txBody>
      </p:sp>
      <p:sp>
        <p:nvSpPr>
          <p:cNvPr id="6" name="Rectangular Callout 5"/>
          <p:cNvSpPr/>
          <p:nvPr/>
        </p:nvSpPr>
        <p:spPr bwMode="gray">
          <a:xfrm>
            <a:off x="5221716" y="2695063"/>
            <a:ext cx="2049942" cy="523220"/>
          </a:xfrm>
          <a:prstGeom prst="wedgeRectCallout">
            <a:avLst>
              <a:gd name="adj1" fmla="val -87651"/>
              <a:gd name="adj2" fmla="val 101018"/>
            </a:avLst>
          </a:prstGeom>
          <a:solidFill>
            <a:srgbClr val="99CC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defTabSz="914400" rtl="0" eaLnBrk="0" fontAlgn="base" latinLnBrk="0" hangingPunct="0">
              <a:lnSpc>
                <a:spcPct val="100000"/>
              </a:lnSpc>
              <a:spcBef>
                <a:spcPct val="0"/>
              </a:spcBef>
              <a:spcAft>
                <a:spcPct val="0"/>
              </a:spcAft>
              <a:buClrTx/>
              <a:buSzTx/>
              <a:buFontTx/>
              <a:buNone/>
              <a:tabLst/>
            </a:pPr>
            <a:r>
              <a:rPr kumimoji="0" lang="en-GB" sz="1400" b="0" i="0" u="none" strike="noStrike" cap="none" normalizeH="0" baseline="0" dirty="0">
                <a:ln>
                  <a:noFill/>
                </a:ln>
                <a:solidFill>
                  <a:schemeClr val="tx1"/>
                </a:solidFill>
                <a:effectLst/>
                <a:latin typeface="Arial" charset="0"/>
              </a:rPr>
              <a:t>La méthode peut avoir n’importe quel nom</a:t>
            </a:r>
          </a:p>
        </p:txBody>
      </p:sp>
      <p:sp>
        <p:nvSpPr>
          <p:cNvPr id="7" name="Rectangular Callout 6"/>
          <p:cNvSpPr/>
          <p:nvPr/>
        </p:nvSpPr>
        <p:spPr bwMode="gray">
          <a:xfrm>
            <a:off x="4953064" y="4892847"/>
            <a:ext cx="2166193" cy="1938992"/>
          </a:xfrm>
          <a:prstGeom prst="wedgeRectCallout">
            <a:avLst>
              <a:gd name="adj1" fmla="val -101444"/>
              <a:gd name="adj2" fmla="val -92047"/>
            </a:avLst>
          </a:prstGeom>
          <a:solidFill>
            <a:srgbClr val="99CC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GB" dirty="0"/>
              <a:t>Applique une assertion et </a:t>
            </a:r>
            <a:r>
              <a:rPr lang="en-GB" dirty="0" err="1"/>
              <a:t>lève</a:t>
            </a:r>
            <a:r>
              <a:rPr lang="en-GB" dirty="0"/>
              <a:t> une exception en cas d’échec</a:t>
            </a:r>
          </a:p>
        </p:txBody>
      </p:sp>
    </p:spTree>
    <p:custDataLst>
      <p:tags r:id="rId1"/>
    </p:custDataLst>
    <p:extLst>
      <p:ext uri="{BB962C8B-B14F-4D97-AF65-F5344CB8AC3E}">
        <p14:creationId xmlns:p14="http://schemas.microsoft.com/office/powerpoint/2010/main" val="3788926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a:t>Tester avec la classe </a:t>
            </a:r>
            <a:r>
              <a:rPr lang="fr-FR" noProof="0" dirty="0">
                <a:latin typeface="Courier New" pitchFamily="49" charset="0"/>
                <a:cs typeface="Courier New" pitchFamily="49" charset="0"/>
              </a:rPr>
              <a:t>Assert</a:t>
            </a:r>
            <a:endParaRPr lang="fr-FR" noProof="0" dirty="0"/>
          </a:p>
        </p:txBody>
      </p:sp>
      <p:sp>
        <p:nvSpPr>
          <p:cNvPr id="3" name="Content Placeholder 2"/>
          <p:cNvSpPr>
            <a:spLocks noGrp="1"/>
          </p:cNvSpPr>
          <p:nvPr>
            <p:ph idx="1"/>
          </p:nvPr>
        </p:nvSpPr>
        <p:spPr>
          <a:xfrm>
            <a:off x="279400" y="1312863"/>
            <a:ext cx="8599488" cy="4283224"/>
          </a:xfrm>
        </p:spPr>
        <p:txBody>
          <a:bodyPr/>
          <a:lstStyle/>
          <a:p>
            <a:r>
              <a:rPr lang="fr-FR" sz="2000" noProof="0" dirty="0"/>
              <a:t>Les tests utilisent les méthodes statiques de la classe </a:t>
            </a:r>
            <a:r>
              <a:rPr lang="fr-FR" sz="2000" noProof="0" dirty="0">
                <a:latin typeface="Courier New" pitchFamily="49" charset="0"/>
                <a:cs typeface="Courier New" pitchFamily="49" charset="0"/>
              </a:rPr>
              <a:t>Assert</a:t>
            </a:r>
            <a:r>
              <a:rPr lang="fr-FR" sz="2000" noProof="0" dirty="0"/>
              <a:t> pour faire des </a:t>
            </a:r>
            <a:r>
              <a:rPr lang="fr-FR" sz="2000" i="1" noProof="0" dirty="0">
                <a:latin typeface="Century Schoolbook" pitchFamily="18" charset="0"/>
              </a:rPr>
              <a:t>assertions</a:t>
            </a:r>
          </a:p>
          <a:p>
            <a:r>
              <a:rPr lang="fr-FR" sz="2000" noProof="0" dirty="0"/>
              <a:t>La forme générale </a:t>
            </a:r>
            <a:r>
              <a:rPr lang="fr-FR" sz="2000" dirty="0"/>
              <a:t>est</a:t>
            </a:r>
            <a:r>
              <a:rPr lang="fr-FR" sz="2000" noProof="0" dirty="0"/>
              <a:t> </a:t>
            </a:r>
            <a:r>
              <a:rPr lang="fr-FR" sz="2000" noProof="0" dirty="0">
                <a:latin typeface="Courier New" pitchFamily="49" charset="0"/>
                <a:cs typeface="Courier New" pitchFamily="49" charset="0"/>
              </a:rPr>
              <a:t>Assert.MethodName(expected, actual)</a:t>
            </a:r>
          </a:p>
          <a:p>
            <a:pPr lvl="1"/>
            <a:r>
              <a:rPr lang="fr-FR" sz="1800" noProof="0" dirty="0"/>
              <a:t>Sil l’assertion échoue, </a:t>
            </a:r>
            <a:r>
              <a:rPr lang="fr-FR" sz="1800" noProof="0" dirty="0">
                <a:latin typeface="Courier New" pitchFamily="49" charset="0"/>
                <a:cs typeface="Courier New" pitchFamily="49" charset="0"/>
              </a:rPr>
              <a:t>AssertFailedException</a:t>
            </a:r>
            <a:r>
              <a:rPr lang="fr-FR" sz="1800" noProof="0" dirty="0"/>
              <a:t> est générée</a:t>
            </a:r>
          </a:p>
          <a:p>
            <a:pPr lvl="2"/>
            <a:r>
              <a:rPr lang="fr-FR" sz="1600" noProof="0" dirty="0"/>
              <a:t>Interceptée par l’infrastructure de test et affichée à l’utilisateur</a:t>
            </a:r>
          </a:p>
          <a:p>
            <a:r>
              <a:rPr lang="fr-FR" sz="2000" noProof="0" dirty="0"/>
              <a:t>Les méthodes fournies comprennent</a:t>
            </a:r>
          </a:p>
          <a:p>
            <a:pPr lvl="1"/>
            <a:r>
              <a:rPr lang="fr-FR" sz="1800" noProof="0" dirty="0">
                <a:latin typeface="Courier New" pitchFamily="49" charset="0"/>
                <a:cs typeface="Courier New" pitchFamily="49" charset="0"/>
              </a:rPr>
              <a:t>AreEqual(Object, Object)</a:t>
            </a:r>
          </a:p>
          <a:p>
            <a:pPr lvl="1"/>
            <a:r>
              <a:rPr lang="fr-FR" sz="1800" noProof="0" dirty="0">
                <a:latin typeface="Courier New" pitchFamily="49" charset="0"/>
                <a:cs typeface="Courier New" pitchFamily="49" charset="0"/>
              </a:rPr>
              <a:t>AreNotEqual(Object, Object)</a:t>
            </a:r>
          </a:p>
          <a:p>
            <a:pPr lvl="1"/>
            <a:r>
              <a:rPr lang="fr-FR" sz="1800" noProof="0" dirty="0">
                <a:latin typeface="Courier New" pitchFamily="49" charset="0"/>
                <a:cs typeface="Courier New" pitchFamily="49" charset="0"/>
              </a:rPr>
              <a:t>AreNotSame(Object, Object)</a:t>
            </a:r>
          </a:p>
          <a:p>
            <a:pPr lvl="1"/>
            <a:r>
              <a:rPr lang="fr-FR" sz="1800" noProof="0" dirty="0">
                <a:latin typeface="Courier New" pitchFamily="49" charset="0"/>
                <a:cs typeface="Courier New" pitchFamily="49" charset="0"/>
              </a:rPr>
              <a:t>AreSame(Object, Object)</a:t>
            </a:r>
          </a:p>
          <a:p>
            <a:pPr lvl="1"/>
            <a:r>
              <a:rPr lang="fr-FR" sz="1800" noProof="0" dirty="0">
                <a:latin typeface="Courier New" pitchFamily="49" charset="0"/>
                <a:cs typeface="Courier New" pitchFamily="49" charset="0"/>
              </a:rPr>
              <a:t>IsInstanceOfType(Object, Type)</a:t>
            </a:r>
          </a:p>
          <a:p>
            <a:pPr lvl="1"/>
            <a:r>
              <a:rPr lang="fr-FR" sz="1800" noProof="0" dirty="0">
                <a:latin typeface="Courier New" pitchFamily="49" charset="0"/>
                <a:cs typeface="Courier New" pitchFamily="49" charset="0"/>
              </a:rPr>
              <a:t>IsNotInstanceOfType(Object, Type)</a:t>
            </a:r>
          </a:p>
          <a:p>
            <a:pPr lvl="1"/>
            <a:r>
              <a:rPr lang="fr-FR" sz="1800" noProof="0" dirty="0">
                <a:latin typeface="Courier New" pitchFamily="49" charset="0"/>
                <a:cs typeface="Courier New" pitchFamily="49" charset="0"/>
              </a:rPr>
              <a:t>IsFalse(Boolean)</a:t>
            </a:r>
          </a:p>
        </p:txBody>
      </p:sp>
    </p:spTree>
    <p:custDataLst>
      <p:tags r:id="rId1"/>
    </p:custDataLst>
    <p:extLst>
      <p:ext uri="{BB962C8B-B14F-4D97-AF65-F5344CB8AC3E}">
        <p14:creationId xmlns:p14="http://schemas.microsoft.com/office/powerpoint/2010/main" val="346225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Autres classes </a:t>
            </a:r>
            <a:r>
              <a:rPr lang="fr-FR" dirty="0" err="1"/>
              <a:t>Assert</a:t>
            </a:r>
            <a:endParaRPr lang="fr-FR" dirty="0"/>
          </a:p>
        </p:txBody>
      </p:sp>
      <p:sp>
        <p:nvSpPr>
          <p:cNvPr id="3" name="Espace réservé du contenu 2"/>
          <p:cNvSpPr>
            <a:spLocks noGrp="1"/>
          </p:cNvSpPr>
          <p:nvPr>
            <p:ph idx="1"/>
          </p:nvPr>
        </p:nvSpPr>
        <p:spPr/>
        <p:txBody>
          <a:bodyPr/>
          <a:lstStyle/>
          <a:p>
            <a:r>
              <a:rPr lang="fr-FR" dirty="0" err="1"/>
              <a:t>CollectionAssert</a:t>
            </a:r>
            <a:endParaRPr lang="fr-FR" dirty="0"/>
          </a:p>
          <a:p>
            <a:pPr lvl="1"/>
            <a:r>
              <a:rPr lang="fr-FR" dirty="0"/>
              <a:t>Teste les éléments d’une collection</a:t>
            </a:r>
          </a:p>
          <a:p>
            <a:pPr lvl="1"/>
            <a:r>
              <a:rPr lang="fr-FR" dirty="0" err="1"/>
              <a:t>Contains</a:t>
            </a:r>
            <a:endParaRPr lang="fr-FR" dirty="0"/>
          </a:p>
          <a:p>
            <a:pPr lvl="1"/>
            <a:r>
              <a:rPr lang="fr-FR" dirty="0" err="1"/>
              <a:t>AreEqual</a:t>
            </a:r>
            <a:endParaRPr lang="fr-FR" dirty="0"/>
          </a:p>
          <a:p>
            <a:pPr lvl="1"/>
            <a:r>
              <a:rPr lang="fr-FR" dirty="0"/>
              <a:t>…</a:t>
            </a:r>
          </a:p>
          <a:p>
            <a:r>
              <a:rPr lang="fr-FR" dirty="0" err="1"/>
              <a:t>StringAssert</a:t>
            </a:r>
            <a:endParaRPr lang="fr-FR" dirty="0"/>
          </a:p>
          <a:p>
            <a:pPr lvl="1"/>
            <a:r>
              <a:rPr lang="fr-FR" dirty="0"/>
              <a:t>Teste les chaînes</a:t>
            </a:r>
          </a:p>
          <a:p>
            <a:pPr lvl="1"/>
            <a:endParaRPr lang="fr-FR" dirty="0"/>
          </a:p>
          <a:p>
            <a:pPr lvl="2"/>
            <a:endParaRPr lang="fr-FR" dirty="0"/>
          </a:p>
        </p:txBody>
      </p:sp>
    </p:spTree>
    <p:extLst>
      <p:ext uri="{BB962C8B-B14F-4D97-AF65-F5344CB8AC3E}">
        <p14:creationId xmlns:p14="http://schemas.microsoft.com/office/powerpoint/2010/main" val="3159657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763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3 A</a:t>
            </a:r>
          </a:p>
        </p:txBody>
      </p:sp>
      <p:sp>
        <p:nvSpPr>
          <p:cNvPr id="3" name="Espace réservé du contenu 2"/>
          <p:cNvSpPr>
            <a:spLocks noGrp="1"/>
          </p:cNvSpPr>
          <p:nvPr>
            <p:ph idx="1"/>
          </p:nvPr>
        </p:nvSpPr>
        <p:spPr/>
        <p:txBody>
          <a:bodyPr/>
          <a:lstStyle/>
          <a:p>
            <a:r>
              <a:rPr lang="fr-FR" dirty="0"/>
              <a:t>Arrange</a:t>
            </a:r>
          </a:p>
          <a:p>
            <a:pPr lvl="1"/>
            <a:r>
              <a:rPr lang="fr-FR" dirty="0"/>
              <a:t>Initialise la classe</a:t>
            </a:r>
          </a:p>
          <a:p>
            <a:r>
              <a:rPr lang="fr-FR" dirty="0" err="1"/>
              <a:t>Act</a:t>
            </a:r>
            <a:endParaRPr lang="fr-FR" dirty="0"/>
          </a:p>
          <a:p>
            <a:pPr lvl="1"/>
            <a:r>
              <a:rPr lang="fr-FR" dirty="0"/>
              <a:t>Appel du code à tester</a:t>
            </a:r>
          </a:p>
          <a:p>
            <a:r>
              <a:rPr lang="fr-FR" dirty="0" err="1"/>
              <a:t>Assert</a:t>
            </a:r>
            <a:endParaRPr lang="fr-FR" dirty="0"/>
          </a:p>
          <a:p>
            <a:pPr lvl="1"/>
            <a:r>
              <a:rPr lang="fr-FR" dirty="0"/>
              <a:t>Vérification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090" y="3933056"/>
            <a:ext cx="6250909" cy="292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0645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test doit être unitaire</a:t>
            </a:r>
          </a:p>
        </p:txBody>
      </p:sp>
      <p:sp>
        <p:nvSpPr>
          <p:cNvPr id="3" name="Espace réservé du contenu 2"/>
          <p:cNvSpPr>
            <a:spLocks noGrp="1"/>
          </p:cNvSpPr>
          <p:nvPr>
            <p:ph idx="1"/>
          </p:nvPr>
        </p:nvSpPr>
        <p:spPr/>
        <p:txBody>
          <a:bodyPr/>
          <a:lstStyle/>
          <a:p>
            <a:r>
              <a:rPr lang="fr-FR" dirty="0"/>
              <a:t>Autonome</a:t>
            </a:r>
          </a:p>
          <a:p>
            <a:r>
              <a:rPr lang="fr-FR" dirty="0"/>
              <a:t>Complet</a:t>
            </a:r>
          </a:p>
          <a:p>
            <a:r>
              <a:rPr lang="fr-FR" dirty="0"/>
              <a:t>Répétable</a:t>
            </a:r>
          </a:p>
          <a:p>
            <a:r>
              <a:rPr lang="fr-FR" dirty="0"/>
              <a:t>Automatique</a:t>
            </a:r>
          </a:p>
          <a:p>
            <a:r>
              <a:rPr lang="fr-FR" dirty="0"/>
              <a:t>Clair</a:t>
            </a:r>
          </a:p>
          <a:p>
            <a:r>
              <a:rPr lang="fr-FR" dirty="0"/>
              <a:t>Petit</a:t>
            </a:r>
          </a:p>
          <a:p>
            <a:r>
              <a:rPr lang="fr-FR" dirty="0"/>
              <a:t>Non ordonné</a:t>
            </a:r>
          </a:p>
          <a:p>
            <a:endParaRPr lang="fr-FR" dirty="0"/>
          </a:p>
        </p:txBody>
      </p:sp>
    </p:spTree>
    <p:extLst>
      <p:ext uri="{BB962C8B-B14F-4D97-AF65-F5344CB8AC3E}">
        <p14:creationId xmlns:p14="http://schemas.microsoft.com/office/powerpoint/2010/main" val="395740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a:t>Code de test modifié (C#)</a:t>
            </a:r>
          </a:p>
        </p:txBody>
      </p:sp>
      <p:sp>
        <p:nvSpPr>
          <p:cNvPr id="4" name="TextBox 3"/>
          <p:cNvSpPr txBox="1"/>
          <p:nvPr/>
        </p:nvSpPr>
        <p:spPr bwMode="gray">
          <a:xfrm>
            <a:off x="1702464" y="1290825"/>
            <a:ext cx="5739072" cy="5016758"/>
          </a:xfrm>
          <a:prstGeom prst="rect">
            <a:avLst/>
          </a:prstGeom>
          <a:solidFill>
            <a:srgbClr val="FFFFCC"/>
          </a:solidFill>
          <a:ln>
            <a:solidFill>
              <a:schemeClr val="tx1"/>
            </a:solidFill>
          </a:ln>
          <a:effectLst>
            <a:outerShdw dist="53340" dir="2700000" algn="ctr" rotWithShape="0">
              <a:schemeClr val="tx1"/>
            </a:outerShdw>
          </a:effectLst>
        </p:spPr>
        <p:txBody>
          <a:bodyPr wrap="none" rtlCol="0">
            <a:spAutoFit/>
          </a:bodyPr>
          <a:lstStyle/>
          <a:p>
            <a:r>
              <a:rPr lang="en-GB" sz="1600" dirty="0">
                <a:latin typeface="Courier New" pitchFamily="49" charset="0"/>
                <a:cs typeface="Courier New" pitchFamily="49" charset="0"/>
              </a:rPr>
              <a:t>[TestClass]</a:t>
            </a:r>
          </a:p>
          <a:p>
            <a:r>
              <a:rPr lang="en-GB" sz="1600" dirty="0">
                <a:latin typeface="Courier New" pitchFamily="49" charset="0"/>
                <a:cs typeface="Courier New" pitchFamily="49" charset="0"/>
              </a:rPr>
              <a:t>public class CounterTest</a:t>
            </a:r>
          </a:p>
          <a:p>
            <a:r>
              <a:rPr lang="en-GB" sz="1600" dirty="0">
                <a:latin typeface="Courier New" pitchFamily="49" charset="0"/>
                <a:cs typeface="Courier New" pitchFamily="49" charset="0"/>
              </a:rPr>
              <a:t>{</a:t>
            </a:r>
          </a:p>
          <a:p>
            <a:r>
              <a:rPr lang="en-GB" sz="1600" dirty="0">
                <a:latin typeface="Courier New" pitchFamily="49" charset="0"/>
                <a:cs typeface="Courier New" pitchFamily="49" charset="0"/>
              </a:rPr>
              <a:t>   private Counter _counterOne;</a:t>
            </a:r>
          </a:p>
          <a:p>
            <a:endParaRPr lang="en-GB" sz="1600" dirty="0">
              <a:latin typeface="Courier New" pitchFamily="49" charset="0"/>
              <a:cs typeface="Courier New" pitchFamily="49" charset="0"/>
            </a:endParaRPr>
          </a:p>
          <a:p>
            <a:r>
              <a:rPr lang="en-GB" sz="1600" dirty="0">
                <a:latin typeface="Courier New" pitchFamily="49" charset="0"/>
                <a:cs typeface="Courier New" pitchFamily="49" charset="0"/>
              </a:rPr>
              <a:t>   </a:t>
            </a:r>
            <a:r>
              <a:rPr lang="en-GB" sz="1600" b="1" dirty="0">
                <a:latin typeface="Courier New" pitchFamily="49" charset="0"/>
                <a:cs typeface="Courier New" pitchFamily="49" charset="0"/>
              </a:rPr>
              <a:t>[TestInitialize]</a:t>
            </a:r>
          </a:p>
          <a:p>
            <a:r>
              <a:rPr lang="en-GB" sz="1600" b="1" dirty="0">
                <a:latin typeface="Courier New" pitchFamily="49" charset="0"/>
                <a:cs typeface="Courier New" pitchFamily="49" charset="0"/>
              </a:rPr>
              <a:t>   </a:t>
            </a:r>
            <a:r>
              <a:rPr lang="en-GB" sz="1600" dirty="0">
                <a:latin typeface="Courier New" pitchFamily="49" charset="0"/>
                <a:cs typeface="Courier New" pitchFamily="49" charset="0"/>
              </a:rPr>
              <a:t>public void Init()</a:t>
            </a:r>
          </a:p>
          <a:p>
            <a:r>
              <a:rPr lang="en-GB" sz="1600" dirty="0">
                <a:latin typeface="Courier New" pitchFamily="49" charset="0"/>
                <a:cs typeface="Courier New" pitchFamily="49" charset="0"/>
              </a:rPr>
              <a:t>   {</a:t>
            </a:r>
          </a:p>
          <a:p>
            <a:r>
              <a:rPr lang="en-GB" sz="1600" dirty="0">
                <a:latin typeface="Courier New" pitchFamily="49" charset="0"/>
                <a:cs typeface="Courier New" pitchFamily="49" charset="0"/>
              </a:rPr>
              <a:t>      _counterOne = new Counter(10);</a:t>
            </a:r>
          </a:p>
          <a:p>
            <a:r>
              <a:rPr lang="en-GB" sz="1600" dirty="0">
                <a:latin typeface="Courier New" pitchFamily="49" charset="0"/>
                <a:cs typeface="Courier New" pitchFamily="49" charset="0"/>
              </a:rPr>
              <a:t>   }</a:t>
            </a:r>
          </a:p>
          <a:p>
            <a:endParaRPr lang="en-GB" sz="1600" dirty="0">
              <a:latin typeface="Courier New" pitchFamily="49" charset="0"/>
              <a:cs typeface="Courier New" pitchFamily="49" charset="0"/>
            </a:endParaRPr>
          </a:p>
          <a:p>
            <a:r>
              <a:rPr lang="en-GB" sz="1600" dirty="0">
                <a:latin typeface="Courier New" pitchFamily="49" charset="0"/>
                <a:cs typeface="Courier New" pitchFamily="49" charset="0"/>
              </a:rPr>
              <a:t>   …</a:t>
            </a:r>
          </a:p>
          <a:p>
            <a:r>
              <a:rPr lang="en-GB" sz="1600" dirty="0">
                <a:latin typeface="Courier New" pitchFamily="49" charset="0"/>
                <a:cs typeface="Courier New" pitchFamily="49" charset="0"/>
              </a:rPr>
              <a:t>   </a:t>
            </a:r>
          </a:p>
          <a:p>
            <a:r>
              <a:rPr lang="en-GB" sz="1600" b="1" dirty="0">
                <a:latin typeface="Courier New" pitchFamily="49" charset="0"/>
                <a:cs typeface="Courier New" pitchFamily="49" charset="0"/>
              </a:rPr>
              <a:t>   [TestMethod]</a:t>
            </a:r>
          </a:p>
          <a:p>
            <a:r>
              <a:rPr lang="en-GB" sz="1600" b="1" dirty="0">
                <a:latin typeface="Courier New" pitchFamily="49" charset="0"/>
                <a:cs typeface="Courier New" pitchFamily="49" charset="0"/>
              </a:rPr>
              <a:t>   public void TestIncrement()</a:t>
            </a:r>
          </a:p>
          <a:p>
            <a:r>
              <a:rPr lang="en-GB" sz="1600" b="1" dirty="0">
                <a:latin typeface="Courier New" pitchFamily="49" charset="0"/>
                <a:cs typeface="Courier New" pitchFamily="49" charset="0"/>
              </a:rPr>
              <a:t>   {</a:t>
            </a:r>
          </a:p>
          <a:p>
            <a:r>
              <a:rPr lang="en-GB" sz="1600" b="1" dirty="0">
                <a:latin typeface="Courier New" pitchFamily="49" charset="0"/>
                <a:cs typeface="Courier New" pitchFamily="49" charset="0"/>
              </a:rPr>
              <a:t>      _counterOne.Increment(15);</a:t>
            </a:r>
          </a:p>
          <a:p>
            <a:r>
              <a:rPr lang="en-GB" sz="1600" b="1" dirty="0">
                <a:latin typeface="Courier New" pitchFamily="49" charset="0"/>
                <a:cs typeface="Courier New" pitchFamily="49" charset="0"/>
              </a:rPr>
              <a:t>      Assert.AreEqual(25, _counterOne.Count);</a:t>
            </a:r>
          </a:p>
          <a:p>
            <a:r>
              <a:rPr lang="en-GB" sz="1600" b="1" dirty="0">
                <a:latin typeface="Courier New" pitchFamily="49" charset="0"/>
                <a:cs typeface="Courier New" pitchFamily="49" charset="0"/>
              </a:rPr>
              <a:t>   }</a:t>
            </a:r>
            <a:endParaRPr lang="en-GB" sz="1600" dirty="0">
              <a:latin typeface="Courier New" pitchFamily="49" charset="0"/>
              <a:cs typeface="Courier New" pitchFamily="49" charset="0"/>
            </a:endParaRPr>
          </a:p>
          <a:p>
            <a:r>
              <a:rPr lang="en-GB" sz="1600" dirty="0">
                <a:latin typeface="Courier New" pitchFamily="49" charset="0"/>
                <a:cs typeface="Courier New" pitchFamily="49" charset="0"/>
              </a:rPr>
              <a:t>} </a:t>
            </a:r>
          </a:p>
        </p:txBody>
      </p:sp>
    </p:spTree>
    <p:custDataLst>
      <p:tags r:id="rId1"/>
    </p:custDataLst>
    <p:extLst>
      <p:ext uri="{BB962C8B-B14F-4D97-AF65-F5344CB8AC3E}">
        <p14:creationId xmlns:p14="http://schemas.microsoft.com/office/powerpoint/2010/main" val="3604499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a:t>Autres annotations de Visual Studio Test</a:t>
            </a:r>
          </a:p>
        </p:txBody>
      </p:sp>
      <p:sp>
        <p:nvSpPr>
          <p:cNvPr id="6" name="Content Placeholder 2"/>
          <p:cNvSpPr>
            <a:spLocks noGrp="1"/>
          </p:cNvSpPr>
          <p:nvPr>
            <p:ph idx="1"/>
          </p:nvPr>
        </p:nvSpPr>
        <p:spPr>
          <a:xfrm>
            <a:off x="279400" y="1312863"/>
            <a:ext cx="8599488" cy="1405513"/>
          </a:xfrm>
        </p:spPr>
        <p:txBody>
          <a:bodyPr/>
          <a:lstStyle/>
          <a:p>
            <a:r>
              <a:rPr lang="fr-FR" sz="2400" noProof="0" dirty="0"/>
              <a:t>Il faut aussi tester les cas d’erreurs ou d’échecs</a:t>
            </a:r>
          </a:p>
          <a:p>
            <a:pPr lvl="1"/>
            <a:r>
              <a:rPr lang="fr-FR" sz="2000" noProof="0" dirty="0"/>
              <a:t>Pas seulement les bonnes réponses</a:t>
            </a:r>
          </a:p>
          <a:p>
            <a:r>
              <a:rPr lang="fr-FR" sz="2400" noProof="0" dirty="0"/>
              <a:t>Le tableau ci-dessous montre des attributs qui peuvent contribuer à l’écriture de tests complets :</a:t>
            </a:r>
          </a:p>
        </p:txBody>
      </p:sp>
      <p:sp>
        <p:nvSpPr>
          <p:cNvPr id="4" name="Rectangle 3"/>
          <p:cNvSpPr/>
          <p:nvPr/>
        </p:nvSpPr>
        <p:spPr>
          <a:xfrm>
            <a:off x="3620457" y="3275112"/>
            <a:ext cx="184731" cy="307777"/>
          </a:xfrm>
          <a:prstGeom prst="rect">
            <a:avLst/>
          </a:prstGeom>
        </p:spPr>
        <p:txBody>
          <a:bodyPr wrap="none">
            <a:spAutoFit/>
          </a:bodyPr>
          <a:lstStyle/>
          <a:p>
            <a:pPr lvl="0">
              <a:spcBef>
                <a:spcPts val="1400"/>
              </a:spcBef>
              <a:buClr>
                <a:schemeClr val="accent2"/>
              </a:buClr>
              <a:buSzPct val="115000"/>
            </a:pPr>
            <a:endParaRPr lang="en-GB" dirty="0">
              <a:latin typeface="Courier New" pitchFamily="49" charset="0"/>
            </a:endParaRPr>
          </a:p>
        </p:txBody>
      </p:sp>
      <p:graphicFrame>
        <p:nvGraphicFramePr>
          <p:cNvPr id="5" name="Group 64"/>
          <p:cNvGraphicFramePr>
            <a:graphicFrameLocks noGrp="1"/>
          </p:cNvGraphicFramePr>
          <p:nvPr/>
        </p:nvGraphicFramePr>
        <p:xfrm>
          <a:off x="642257" y="2928225"/>
          <a:ext cx="8120743" cy="2768906"/>
        </p:xfrm>
        <a:graphic>
          <a:graphicData uri="http://schemas.openxmlformats.org/drawingml/2006/table">
            <a:tbl>
              <a:tblPr>
                <a:effectLst>
                  <a:outerShdw dist="53340" dir="2700000" algn="ctr" rotWithShape="0">
                    <a:schemeClr val="tx1"/>
                  </a:outerShdw>
                </a:effectLst>
              </a:tblPr>
              <a:tblGrid>
                <a:gridCol w="2427514">
                  <a:extLst>
                    <a:ext uri="{9D8B030D-6E8A-4147-A177-3AD203B41FA5}">
                      <a16:colId xmlns:a16="http://schemas.microsoft.com/office/drawing/2014/main" val="20000"/>
                    </a:ext>
                  </a:extLst>
                </a:gridCol>
                <a:gridCol w="5693229">
                  <a:extLst>
                    <a:ext uri="{9D8B030D-6E8A-4147-A177-3AD203B41FA5}">
                      <a16:colId xmlns:a16="http://schemas.microsoft.com/office/drawing/2014/main" val="20001"/>
                    </a:ext>
                  </a:extLst>
                </a:gridCol>
              </a:tblGrid>
              <a:tr h="329663">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1" i="0" u="none" strike="noStrike" cap="none" normalizeH="0" baseline="0" noProof="0" dirty="0">
                          <a:ln>
                            <a:noFill/>
                          </a:ln>
                          <a:solidFill>
                            <a:schemeClr val="tx1"/>
                          </a:solidFill>
                          <a:effectLst/>
                          <a:latin typeface="Arial" charset="0"/>
                        </a:rPr>
                        <a:t>Attribut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1" i="0" u="none" strike="noStrike" cap="none" normalizeH="0" baseline="0" noProof="0" dirty="0">
                          <a:ln>
                            <a:noFill/>
                          </a:ln>
                          <a:solidFill>
                            <a:schemeClr val="tx1"/>
                          </a:solidFill>
                          <a:effectLst/>
                          <a:latin typeface="Arial" charset="0"/>
                        </a:rPr>
                        <a:t>Description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329663">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Courier New" pitchFamily="49" charset="0"/>
                        </a:rPr>
                        <a:t>TestClass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Arial" charset="0"/>
                        </a:rPr>
                        <a:t>La classe contient des tests unitaires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29663">
                <a:tc>
                  <a:txBody>
                    <a:bodyPr/>
                    <a:lstStyle/>
                    <a:p>
                      <a:pPr marL="0" marR="0" lvl="0" indent="0" algn="l" defTabSz="914400" rtl="0" eaLnBrk="0" fontAlgn="base" latinLnBrk="0" hangingPunct="0">
                        <a:lnSpc>
                          <a:spcPct val="100000"/>
                        </a:lnSpc>
                        <a:spcBef>
                          <a:spcPct val="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Courier New" pitchFamily="49" charset="0"/>
                        </a:rPr>
                        <a:t>TestMethod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Arial" charset="0"/>
                        </a:rPr>
                        <a:t>La méthode est un test unitaire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22493">
                <a:tc>
                  <a:txBody>
                    <a:bodyPr/>
                    <a:lstStyle/>
                    <a:p>
                      <a:pPr marL="0" marR="0" lvl="0" indent="0" algn="l" defTabSz="914400" rtl="0" eaLnBrk="0" fontAlgn="base" latinLnBrk="0" hangingPunct="0">
                        <a:lnSpc>
                          <a:spcPct val="100000"/>
                        </a:lnSpc>
                        <a:spcBef>
                          <a:spcPct val="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Courier New" pitchFamily="49" charset="0"/>
                        </a:rPr>
                        <a:t>TestInitialize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Arial" charset="0"/>
                        </a:rPr>
                        <a:t>Cette méthode s’exécute avant chaque test dans la classe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25881">
                <a:tc>
                  <a:txBody>
                    <a:bodyPr/>
                    <a:lstStyle/>
                    <a:p>
                      <a:pPr marL="0" marR="0" lvl="0" indent="0" algn="l" defTabSz="914400" rtl="0" eaLnBrk="0" fontAlgn="base" latinLnBrk="0" hangingPunct="0">
                        <a:lnSpc>
                          <a:spcPct val="100000"/>
                        </a:lnSpc>
                        <a:spcBef>
                          <a:spcPct val="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Courier New" pitchFamily="49" charset="0"/>
                        </a:rPr>
                        <a:t>TestCleanup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Arial" charset="0"/>
                        </a:rPr>
                        <a:t>Cette méthode s’exécute après chaque test dans la classe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457346">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Courier New" pitchFamily="49" charset="0"/>
                        </a:rPr>
                        <a:t>ExpectedException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Arial" charset="0"/>
                        </a:rPr>
                        <a:t>Le résultat attendu est une exception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457346">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Courier New" pitchFamily="49" charset="0"/>
                        </a:rPr>
                        <a:t>Ignore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ts val="1400"/>
                        </a:spcBef>
                        <a:spcAft>
                          <a:spcPct val="0"/>
                        </a:spcAft>
                        <a:buClr>
                          <a:schemeClr val="accent2"/>
                        </a:buClr>
                        <a:buSzPct val="115000"/>
                        <a:buFont typeface="Arial" charset="0"/>
                        <a:buNone/>
                        <a:tabLst/>
                      </a:pPr>
                      <a:r>
                        <a:rPr kumimoji="0" lang="fr-FR" sz="1600" b="0" i="0" u="none" strike="noStrike" cap="none" normalizeH="0" baseline="0" noProof="0" dirty="0">
                          <a:ln>
                            <a:noFill/>
                          </a:ln>
                          <a:solidFill>
                            <a:schemeClr val="tx1"/>
                          </a:solidFill>
                          <a:effectLst/>
                          <a:latin typeface="Arial" charset="0"/>
                        </a:rPr>
                        <a:t>Le test est temporairement inactif</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3208553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a:t>Cycles courts</a:t>
            </a:r>
          </a:p>
        </p:txBody>
      </p:sp>
      <p:sp>
        <p:nvSpPr>
          <p:cNvPr id="3" name="Content Placeholder 2"/>
          <p:cNvSpPr>
            <a:spLocks noGrp="1"/>
          </p:cNvSpPr>
          <p:nvPr>
            <p:ph idx="1"/>
          </p:nvPr>
        </p:nvSpPr>
        <p:spPr>
          <a:xfrm>
            <a:off x="279400" y="1312863"/>
            <a:ext cx="8599488" cy="2339102"/>
          </a:xfrm>
        </p:spPr>
        <p:txBody>
          <a:bodyPr/>
          <a:lstStyle/>
          <a:p>
            <a:r>
              <a:rPr lang="fr-FR" noProof="0" dirty="0"/>
              <a:t>Une idée forte du TDD est « peu et souvent »</a:t>
            </a:r>
          </a:p>
          <a:p>
            <a:pPr lvl="1"/>
            <a:r>
              <a:rPr lang="fr-FR" noProof="0" dirty="0"/>
              <a:t>Le code est développé en petits incréments et testé fréquemment</a:t>
            </a:r>
          </a:p>
          <a:p>
            <a:pPr lvl="2"/>
            <a:r>
              <a:rPr lang="fr-FR" noProof="0" dirty="0"/>
              <a:t>Le code peut facilement être ramené à un état antérieur</a:t>
            </a:r>
          </a:p>
          <a:p>
            <a:r>
              <a:rPr lang="fr-FR" noProof="0" dirty="0"/>
              <a:t>Ne pas écrire tous les tests dès le début</a:t>
            </a:r>
          </a:p>
          <a:p>
            <a:pPr lvl="1"/>
            <a:r>
              <a:rPr lang="fr-FR" dirty="0"/>
              <a:t>Juste assez pour commencer</a:t>
            </a:r>
            <a:endParaRPr lang="fr-FR" noProof="0" dirty="0"/>
          </a:p>
          <a:p>
            <a:pPr lvl="1"/>
            <a:r>
              <a:rPr lang="fr-FR" noProof="0" dirty="0"/>
              <a:t>Écrire le code qui réussit les tests</a:t>
            </a:r>
          </a:p>
          <a:p>
            <a:pPr lvl="1"/>
            <a:r>
              <a:rPr lang="fr-FR" noProof="0" dirty="0"/>
              <a:t>Passer à la fonctionnalité suivante</a:t>
            </a:r>
          </a:p>
          <a:p>
            <a:r>
              <a:rPr lang="fr-FR" dirty="0"/>
              <a:t>Le test peut être associé à la compilation</a:t>
            </a:r>
          </a:p>
          <a:p>
            <a:pPr lvl="1"/>
            <a:r>
              <a:rPr lang="fr-FR" noProof="0" dirty="0"/>
              <a:t>Ne peut plus </a:t>
            </a:r>
            <a:r>
              <a:rPr lang="fr-FR" noProof="0"/>
              <a:t>être évité</a:t>
            </a:r>
            <a:endParaRPr lang="fr-FR" noProof="0" dirty="0"/>
          </a:p>
        </p:txBody>
      </p:sp>
    </p:spTree>
    <p:custDataLst>
      <p:tags r:id="rId1"/>
    </p:custDataLst>
    <p:extLst>
      <p:ext uri="{BB962C8B-B14F-4D97-AF65-F5344CB8AC3E}">
        <p14:creationId xmlns:p14="http://schemas.microsoft.com/office/powerpoint/2010/main" val="2608679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75801"/>
            <a:ext cx="7772400" cy="1143000"/>
          </a:xfrm>
        </p:spPr>
        <p:txBody>
          <a:bodyPr/>
          <a:lstStyle/>
          <a:p>
            <a:r>
              <a:rPr lang="fr-FR" dirty="0"/>
              <a:t>Le cycle RGR</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45228"/>
            <a:ext cx="5368652" cy="561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6689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First</a:t>
            </a:r>
          </a:p>
        </p:txBody>
      </p:sp>
      <p:sp>
        <p:nvSpPr>
          <p:cNvPr id="3" name="Espace réservé du contenu 2"/>
          <p:cNvSpPr>
            <a:spLocks noGrp="1"/>
          </p:cNvSpPr>
          <p:nvPr>
            <p:ph idx="1"/>
          </p:nvPr>
        </p:nvSpPr>
        <p:spPr/>
        <p:txBody>
          <a:bodyPr/>
          <a:lstStyle/>
          <a:p>
            <a:r>
              <a:rPr lang="fr-FR" dirty="0"/>
              <a:t>Pour ajouter une propriété à Book écrire d’abord le test !</a:t>
            </a:r>
          </a:p>
          <a:p>
            <a:pPr lvl="1"/>
            <a:r>
              <a:rPr lang="fr-FR" dirty="0"/>
              <a:t>Visual vous générera la propriété</a:t>
            </a:r>
          </a:p>
        </p:txBody>
      </p:sp>
      <p:pic>
        <p:nvPicPr>
          <p:cNvPr id="137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71" y="3284984"/>
            <a:ext cx="8748713" cy="185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744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a:t>Des fois ca marche</a:t>
            </a:r>
          </a:p>
        </p:txBody>
      </p:sp>
      <p:sp>
        <p:nvSpPr>
          <p:cNvPr id="3" name="Espace réservé du contenu 2"/>
          <p:cNvSpPr>
            <a:spLocks noGrp="1"/>
          </p:cNvSpPr>
          <p:nvPr>
            <p:ph idx="1"/>
          </p:nvPr>
        </p:nvSpPr>
        <p:spPr/>
        <p:txBody>
          <a:bodyPr/>
          <a:lstStyle/>
          <a:p>
            <a:endParaRPr lang="fr-FR"/>
          </a:p>
        </p:txBody>
      </p:sp>
      <p:pic>
        <p:nvPicPr>
          <p:cNvPr id="33794" name="Picture 2" descr="http://www.pariszigzag.fr/wp-content/uploads/2014/04/histoire-tour-eiffel-18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4135"/>
            <a:ext cx="7563000" cy="605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11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798"/>
            <a:ext cx="7770756" cy="1289892"/>
          </a:xfrm>
        </p:spPr>
        <p:txBody>
          <a:bodyPr/>
          <a:lstStyle/>
          <a:p>
            <a:r>
              <a:rPr lang="fr-FR" dirty="0"/>
              <a:t>Bien sûr si on a des spécifications précises</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670848" cy="567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593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71400"/>
            <a:ext cx="7770756" cy="1289892"/>
          </a:xfrm>
        </p:spPr>
        <p:txBody>
          <a:bodyPr/>
          <a:lstStyle/>
          <a:p>
            <a:r>
              <a:rPr lang="fr-FR" dirty="0"/>
              <a:t>Un client qui sait ce qu’il veut</a:t>
            </a:r>
          </a:p>
        </p:txBody>
      </p:sp>
      <p:pic>
        <p:nvPicPr>
          <p:cNvPr id="16386" name="Picture 2" descr="http://www.anyideas.net/wp-content/uploads/2012/11/girouette-300x2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88424" cy="626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11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0"/>
            <a:ext cx="7770756" cy="1289892"/>
          </a:xfrm>
        </p:spPr>
        <p:txBody>
          <a:bodyPr/>
          <a:lstStyle/>
          <a:p>
            <a:r>
              <a:rPr lang="fr-FR" dirty="0"/>
              <a:t>Des partenaires de confiance</a:t>
            </a:r>
          </a:p>
        </p:txBody>
      </p:sp>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61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99984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PF" val="4C2C4167696C6520536F66747761726520446576656C6F706D656E74"/>
</p:tagLst>
</file>

<file path=ppt/tags/tag2.xml><?xml version="1.0" encoding="utf-8"?>
<p:tagLst xmlns:a="http://schemas.openxmlformats.org/drawingml/2006/main" xmlns:r="http://schemas.openxmlformats.org/officeDocument/2006/relationships" xmlns:p="http://schemas.openxmlformats.org/presentationml/2006/main">
  <p:tag name="IPF" val="522C546573742D44726976656E20446576656C6F706D656E74"/>
</p:tagLst>
</file>

<file path=ppt/tags/tag3.xml><?xml version="1.0" encoding="utf-8"?>
<p:tagLst xmlns:a="http://schemas.openxmlformats.org/drawingml/2006/main" xmlns:r="http://schemas.openxmlformats.org/officeDocument/2006/relationships" xmlns:p="http://schemas.openxmlformats.org/presentationml/2006/main">
  <p:tag name="IPF" val="4C2C5374657020313A2057726974652074686520546573742028432329"/>
</p:tagLst>
</file>

<file path=ppt/tags/tag4.xml><?xml version="1.0" encoding="utf-8"?>
<p:tagLst xmlns:a="http://schemas.openxmlformats.org/drawingml/2006/main" xmlns:r="http://schemas.openxmlformats.org/officeDocument/2006/relationships" xmlns:p="http://schemas.openxmlformats.org/presentationml/2006/main">
  <p:tag name="IPF" val="4C2C54657374696E672057697468207468652041737365727420436C617373"/>
</p:tagLst>
</file>

<file path=ppt/tags/tag5.xml><?xml version="1.0" encoding="utf-8"?>
<p:tagLst xmlns:a="http://schemas.openxmlformats.org/drawingml/2006/main" xmlns:r="http://schemas.openxmlformats.org/officeDocument/2006/relationships" xmlns:p="http://schemas.openxmlformats.org/presentationml/2006/main">
  <p:tag name="IPF" val="522C4D6F646966696564205465737420436F64652028432329"/>
</p:tagLst>
</file>

<file path=ppt/tags/tag6.xml><?xml version="1.0" encoding="utf-8"?>
<p:tagLst xmlns:a="http://schemas.openxmlformats.org/drawingml/2006/main" xmlns:r="http://schemas.openxmlformats.org/officeDocument/2006/relationships" xmlns:p="http://schemas.openxmlformats.org/presentationml/2006/main">
  <p:tag name="IPF" val="522C467572746865722056697375616C2053747564696F20546573742041747472696275746573"/>
</p:tagLst>
</file>

<file path=ppt/tags/tag7.xml><?xml version="1.0" encoding="utf-8"?>
<p:tagLst xmlns:a="http://schemas.openxmlformats.org/drawingml/2006/main" xmlns:r="http://schemas.openxmlformats.org/officeDocument/2006/relationships" xmlns:p="http://schemas.openxmlformats.org/presentationml/2006/main">
  <p:tag name="IPF" val="522C53686F7274204379636C6573"/>
</p:tagLst>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4268</TotalTime>
  <Words>1797</Words>
  <Application>Microsoft Office PowerPoint</Application>
  <PresentationFormat>Affichage à l'écran (4:3)</PresentationFormat>
  <Paragraphs>263</Paragraphs>
  <Slides>56</Slides>
  <Notes>10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56</vt:i4>
      </vt:variant>
    </vt:vector>
  </HeadingPairs>
  <TitlesOfParts>
    <vt:vector size="63" baseType="lpstr">
      <vt:lpstr>Arial</vt:lpstr>
      <vt:lpstr>Century Schoolbook</vt:lpstr>
      <vt:lpstr>Courier New</vt:lpstr>
      <vt:lpstr>Monotype Sorts</vt:lpstr>
      <vt:lpstr>Times New Roman</vt:lpstr>
      <vt:lpstr>Wingdings</vt:lpstr>
      <vt:lpstr>cvc</vt:lpstr>
      <vt:lpstr>Test Driven Development</vt:lpstr>
      <vt:lpstr>Présentation PowerPoint</vt:lpstr>
      <vt:lpstr>Coder c’est complexe</vt:lpstr>
      <vt:lpstr>Présentation PowerPoint</vt:lpstr>
      <vt:lpstr>Présentation PowerPoint</vt:lpstr>
      <vt:lpstr>Des fois ca marche</vt:lpstr>
      <vt:lpstr>Bien sûr si on a des spécifications précises</vt:lpstr>
      <vt:lpstr>Un client qui sait ce qu’il veut</vt:lpstr>
      <vt:lpstr>Des partenaires de confiance</vt:lpstr>
      <vt:lpstr>Une équipe solide</vt:lpstr>
      <vt:lpstr>Qu'on est prêt à travailler 24h</vt:lpstr>
      <vt:lpstr>Sans stress</vt:lpstr>
      <vt:lpstr>L’équipement nécessaire</vt:lpstr>
      <vt:lpstr>Et qu’il fait mauvais dehors</vt:lpstr>
      <vt:lpstr>Développement logiciel Agile</vt:lpstr>
      <vt:lpstr>Présentation PowerPoint</vt:lpstr>
      <vt:lpstr>Développements pilotés par les tests</vt:lpstr>
      <vt:lpstr>C'est quoi TDD ?</vt:lpstr>
      <vt:lpstr>Présentation PowerPoint</vt:lpstr>
      <vt:lpstr>Pourquoi le TDD ?</vt:lpstr>
      <vt:lpstr>Pourquoi le TDD ?</vt:lpstr>
      <vt:lpstr>Pourquoi le TDD ?</vt:lpstr>
      <vt:lpstr>Pourquoi le TDD ?</vt:lpstr>
      <vt:lpstr>Le cycle RGR</vt:lpstr>
      <vt:lpstr>Pourquoi le TDD?</vt:lpstr>
      <vt:lpstr>Pourquoi le TDD?</vt:lpstr>
      <vt:lpstr>Mise en pratique ?</vt:lpstr>
      <vt:lpstr>Agile Acceptance Test-Driven Development</vt:lpstr>
      <vt:lpstr>Présentation PowerPoint</vt:lpstr>
      <vt:lpstr>Présentation PowerPoint</vt:lpstr>
      <vt:lpstr>Mise en pratique ?</vt:lpstr>
      <vt:lpstr>Y’a quoi comme test ?</vt:lpstr>
      <vt:lpstr>Test fonctionnel et de validation</vt:lpstr>
      <vt:lpstr>Les différents tests fonctionnels</vt:lpstr>
      <vt:lpstr>Test d’intégration</vt:lpstr>
      <vt:lpstr>Test Unitaire</vt:lpstr>
      <vt:lpstr>C’est quoi un bon test ?</vt:lpstr>
      <vt:lpstr>Conclusion</vt:lpstr>
      <vt:lpstr>L’un a fait du test, pas l’autre</vt:lpstr>
      <vt:lpstr>C'est quoi les tests unitaires ?</vt:lpstr>
      <vt:lpstr>Wikipedia</vt:lpstr>
      <vt:lpstr>Origines</vt:lpstr>
      <vt:lpstr>Utilité</vt:lpstr>
      <vt:lpstr>A quoi ca sert ?</vt:lpstr>
      <vt:lpstr>NUnit</vt:lpstr>
      <vt:lpstr>Créer un projet de tests</vt:lpstr>
      <vt:lpstr>Étape 1 : Écrire le test (C#)</vt:lpstr>
      <vt:lpstr>Tester avec la classe Assert</vt:lpstr>
      <vt:lpstr>Autres classes Assert</vt:lpstr>
      <vt:lpstr>Les 3 A</vt:lpstr>
      <vt:lpstr>Le test doit être unitaire</vt:lpstr>
      <vt:lpstr>Code de test modifié (C#)</vt:lpstr>
      <vt:lpstr>Autres annotations de Visual Studio Test</vt:lpstr>
      <vt:lpstr>Cycles courts</vt:lpstr>
      <vt:lpstr>Le cycle RGR</vt:lpstr>
      <vt:lpstr>Test First</vt:lpstr>
    </vt:vector>
  </TitlesOfParts>
  <Company>jkhjkjkh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193</cp:revision>
  <dcterms:created xsi:type="dcterms:W3CDTF">2000-04-10T19:33:12Z</dcterms:created>
  <dcterms:modified xsi:type="dcterms:W3CDTF">2024-09-23T13:57:49Z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